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sap" panose="020B0604020202020204" charset="0"/>
      <p:regular r:id="rId18"/>
    </p:embeddedFont>
    <p:embeddedFont>
      <p:font typeface="Asap Semi-Bold" panose="020B0604020202020204" charset="0"/>
      <p:regular r:id="rId19"/>
    </p:embeddedFont>
    <p:embeddedFont>
      <p:font typeface="Extenda 80 Peta" panose="020B0604020202020204" charset="0"/>
      <p:regular r:id="rId20"/>
    </p:embeddedFont>
    <p:embeddedFont>
      <p:font typeface="Muli Bold" panose="020B0604020202020204" charset="0"/>
      <p:regular r:id="rId21"/>
    </p:embeddedFont>
    <p:embeddedFont>
      <p:font typeface="Muli Light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6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Nhân lực – Thiết bị – Công nghệ</a:t>
            </a:r>
          </a:p>
          <a:p>
            <a:r>
              <a:rPr lang="en-US"/>
              <a:t>Đây là những nguồn lực chính mà đội ngũ của bạn sẽ sử dụng để triển khai và bảo trì hệ thống:</a:t>
            </a:r>
          </a:p>
          <a:p>
            <a:r>
              <a:rPr lang="en-US"/>
              <a:t>Nhân lực (Human Resources):</a:t>
            </a:r>
          </a:p>
          <a:p>
            <a:r>
              <a:rPr lang="en-US"/>
              <a:t> + Kỹ sư Phần mềm (Developers): Chịu trách nhiệm viết code, phát triển thuật toán sắp xếp tự động, và bảo trì hệ thống.</a:t>
            </a:r>
          </a:p>
          <a:p>
            <a:r>
              <a:rPr lang="en-US"/>
              <a:t> + Kỹ sư Tích hợp Hệ thống (Integration Specialist): Phối hợp với phòng IT của trường để kết nối phần mềm với cơ sở dữ liệu và hệ thống web hiện có.</a:t>
            </a:r>
          </a:p>
          <a:p>
            <a:r>
              <a:rPr lang="en-US"/>
              <a:t> + Phân tích Viên Hệ thống (System Analyst): Đảm bảo phần mềm đáp ứng đúng nhu cầu và quy tắc xếp lịch đặc thù của nhà trường.</a:t>
            </a:r>
          </a:p>
          <a:p>
            <a:r>
              <a:rPr lang="en-US"/>
              <a:t> + Quản lý Dự án (Project Manager): Giám sát tiến độ, quản lý rủi ro và là đầu mối liên lạc chính.Thiết bị (Equipment):Thiết bị Phát triển: Máy tính hiệu suất cao, phần mềm kiểm thử chuyên dụng.Thiết bị Tích hợp: Các công cụ để theo dõi hiệu suất hệ thống khi được tích hợp vào máy chủ của trường.Lưu ý: Thiết bị này chủ yếu do đội ngũ của bạn cung cấp trong quá trình phát triển/triển khai.Công nghệ (Technology):Thuật toán Sắp xếp Tự động: Core (lõi) của sản phẩm, sử dụng các phương pháp tối ưu hóa (ví dụ: thuật toán di truyền, lập trình ràng buộc) để giải quyết bài toán phức tạp.Ngôn ngữ Lập trình &amp; Framework: Ví dụ: Python (cho thuật toán), React/Vue.js (cho giao diện người dùng), SQL (cho quản lý dữ liệu).Công cụ Hợp tác: Sử dụng các nền tảng quản lý mã nguồn (Git) và quản lý công việc (ví dụ: Jira/Trello).2. Phân bổ Nguồn lực theo Công việcĐây là cách bạn phân bổ các nguồn lực trên theo các giai đoạn triển khai dự án:Công việc/Giai đoạnNguồn lực ChínhTỷ lệ Phân bổMục tiêuGiai đoạn 1: Phân tích &amp; Thiết kếPhân tích Viên, Quản lý Dự án15%Hoàn thiện đặc tả yêu cầu, mô hình hóa dữ liệu và quy tắc xếp lịch.Giai đoạn 2: Phát triển Core &amp; Tích hợpKỹ sư Phần mềm, Kỹ sư Tích hợp50%Xây dựng thuật toán, code giao diện người dùng và kết nối với cơ sở dữ liệu hiện có.Giai đoạn 3: Kiểm thử &amp; Đào tạoPhân tích Viên, Quản lý Dự án25%Chạy thử nghiệm với dữ liệu thực tế, đào tạo cán bộ phòng đào tạo sử dụng hệ thống.Giai đoạn 4: Bảo trì &amp; Hỗ trợKỹ sư Phần mềm10%Theo dõi hiệu suất sau triển khai, sửa lỗi nhỏ, hỗ trợ kỹ thuật theo hợp đồng.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3701" y="-3518777"/>
            <a:ext cx="18695490" cy="18677342"/>
            <a:chOff x="0" y="0"/>
            <a:chExt cx="890190" cy="889326"/>
          </a:xfrm>
        </p:grpSpPr>
        <p:sp>
          <p:nvSpPr>
            <p:cNvPr id="3" name="Freeform 3"/>
            <p:cNvSpPr/>
            <p:nvPr/>
          </p:nvSpPr>
          <p:spPr>
            <a:xfrm flipH="1">
              <a:off x="17165" y="17141"/>
              <a:ext cx="855861" cy="855044"/>
            </a:xfrm>
            <a:custGeom>
              <a:avLst/>
              <a:gdLst/>
              <a:ahLst/>
              <a:cxnLst/>
              <a:rect l="l" t="t" r="r" b="b"/>
              <a:pathLst>
                <a:path w="855861" h="855044">
                  <a:moveTo>
                    <a:pt x="398634" y="12127"/>
                  </a:moveTo>
                  <a:lnTo>
                    <a:pt x="12131" y="398255"/>
                  </a:lnTo>
                  <a:cubicBezTo>
                    <a:pt x="4364" y="406014"/>
                    <a:pt x="0" y="416543"/>
                    <a:pt x="0" y="427522"/>
                  </a:cubicBezTo>
                  <a:cubicBezTo>
                    <a:pt x="0" y="438501"/>
                    <a:pt x="4364" y="449030"/>
                    <a:pt x="12131" y="456790"/>
                  </a:cubicBezTo>
                  <a:lnTo>
                    <a:pt x="398634" y="842918"/>
                  </a:lnTo>
                  <a:cubicBezTo>
                    <a:pt x="414818" y="859086"/>
                    <a:pt x="441042" y="859086"/>
                    <a:pt x="457226" y="842918"/>
                  </a:cubicBezTo>
                  <a:lnTo>
                    <a:pt x="843729" y="456790"/>
                  </a:lnTo>
                  <a:cubicBezTo>
                    <a:pt x="851497" y="449030"/>
                    <a:pt x="855861" y="438501"/>
                    <a:pt x="855861" y="427522"/>
                  </a:cubicBezTo>
                  <a:cubicBezTo>
                    <a:pt x="855861" y="416543"/>
                    <a:pt x="851497" y="406014"/>
                    <a:pt x="843729" y="398255"/>
                  </a:cubicBezTo>
                  <a:lnTo>
                    <a:pt x="457226" y="12127"/>
                  </a:lnTo>
                  <a:cubicBezTo>
                    <a:pt x="441042" y="-4042"/>
                    <a:pt x="414818" y="-4042"/>
                    <a:pt x="398634" y="12127"/>
                  </a:cubicBezTo>
                  <a:close/>
                </a:path>
              </a:pathLst>
            </a:custGeom>
            <a:blipFill>
              <a:blip r:embed="rId2"/>
              <a:stretch>
                <a:fillRect l="-22616" t="-3272" r="-35247" b="-20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028700" y="7186944"/>
            <a:ext cx="19970002" cy="9914866"/>
            <a:chOff x="0" y="0"/>
            <a:chExt cx="1557574" cy="773317"/>
          </a:xfrm>
        </p:grpSpPr>
        <p:sp>
          <p:nvSpPr>
            <p:cNvPr id="5" name="Freeform 5"/>
            <p:cNvSpPr/>
            <p:nvPr/>
          </p:nvSpPr>
          <p:spPr>
            <a:xfrm>
              <a:off x="18687" y="0"/>
              <a:ext cx="1520200" cy="760215"/>
            </a:xfrm>
            <a:custGeom>
              <a:avLst/>
              <a:gdLst/>
              <a:ahLst/>
              <a:cxnLst/>
              <a:rect l="l" t="t" r="r" b="b"/>
              <a:pathLst>
                <a:path w="1520200" h="760215">
                  <a:moveTo>
                    <a:pt x="782658" y="750917"/>
                  </a:moveTo>
                  <a:lnTo>
                    <a:pt x="1516329" y="22399"/>
                  </a:lnTo>
                  <a:cubicBezTo>
                    <a:pt x="1520095" y="18659"/>
                    <a:pt x="1521233" y="13017"/>
                    <a:pt x="1519211" y="8109"/>
                  </a:cubicBezTo>
                  <a:cubicBezTo>
                    <a:pt x="1517188" y="3202"/>
                    <a:pt x="1512405" y="0"/>
                    <a:pt x="1507097" y="0"/>
                  </a:cubicBezTo>
                  <a:lnTo>
                    <a:pt x="13103" y="0"/>
                  </a:lnTo>
                  <a:cubicBezTo>
                    <a:pt x="7795" y="0"/>
                    <a:pt x="3012" y="3202"/>
                    <a:pt x="989" y="8109"/>
                  </a:cubicBezTo>
                  <a:cubicBezTo>
                    <a:pt x="-1034" y="13017"/>
                    <a:pt x="104" y="18659"/>
                    <a:pt x="3871" y="22399"/>
                  </a:cubicBezTo>
                  <a:lnTo>
                    <a:pt x="737542" y="750917"/>
                  </a:lnTo>
                  <a:cubicBezTo>
                    <a:pt x="750026" y="763314"/>
                    <a:pt x="770174" y="763314"/>
                    <a:pt x="782658" y="750917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60050" y="-6813160"/>
            <a:ext cx="18788758" cy="9328392"/>
            <a:chOff x="0" y="0"/>
            <a:chExt cx="1557574" cy="773317"/>
          </a:xfrm>
        </p:grpSpPr>
        <p:sp>
          <p:nvSpPr>
            <p:cNvPr id="8" name="Freeform 8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183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365696" y="8508431"/>
            <a:ext cx="3345514" cy="0"/>
          </a:xfrm>
          <a:prstGeom prst="line">
            <a:avLst/>
          </a:prstGeom>
          <a:ln w="66675" cap="rnd">
            <a:solidFill>
              <a:srgbClr val="18368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781696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6" y="0"/>
                </a:lnTo>
                <a:lnTo>
                  <a:pt x="745466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64054" y="7870277"/>
            <a:ext cx="7250684" cy="6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356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Học phần: Quản lý dự án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4054" y="3886832"/>
            <a:ext cx="8926159" cy="33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3867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BÁO CÁO</a:t>
            </a:r>
          </a:p>
          <a:p>
            <a:pPr algn="l">
              <a:lnSpc>
                <a:spcPts val="12480"/>
              </a:lnSpc>
            </a:pPr>
            <a:r>
              <a:rPr lang="en-US" sz="13867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DỰ ÁN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4054" y="962025"/>
            <a:ext cx="403021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08/12/2025</a:t>
            </a:r>
          </a:p>
        </p:txBody>
      </p:sp>
      <p:grpSp>
        <p:nvGrpSpPr>
          <p:cNvPr id="15" name="Group 15"/>
          <p:cNvGrpSpPr/>
          <p:nvPr/>
        </p:nvGrpSpPr>
        <p:grpSpPr>
          <a:xfrm rot="2700000">
            <a:off x="9886403" y="1707732"/>
            <a:ext cx="2254596" cy="2254596"/>
            <a:chOff x="0" y="0"/>
            <a:chExt cx="593803" cy="5938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3803" cy="593803"/>
            </a:xfrm>
            <a:custGeom>
              <a:avLst/>
              <a:gdLst/>
              <a:ahLst/>
              <a:cxnLst/>
              <a:rect l="l" t="t" r="r" b="b"/>
              <a:pathLst>
                <a:path w="593803" h="593803">
                  <a:moveTo>
                    <a:pt x="161390" y="0"/>
                  </a:moveTo>
                  <a:lnTo>
                    <a:pt x="432413" y="0"/>
                  </a:lnTo>
                  <a:cubicBezTo>
                    <a:pt x="475216" y="0"/>
                    <a:pt x="516266" y="17004"/>
                    <a:pt x="546533" y="47270"/>
                  </a:cubicBezTo>
                  <a:cubicBezTo>
                    <a:pt x="576800" y="77537"/>
                    <a:pt x="593803" y="118587"/>
                    <a:pt x="593803" y="161390"/>
                  </a:cubicBezTo>
                  <a:lnTo>
                    <a:pt x="593803" y="432413"/>
                  </a:lnTo>
                  <a:cubicBezTo>
                    <a:pt x="593803" y="475216"/>
                    <a:pt x="576800" y="516266"/>
                    <a:pt x="546533" y="546533"/>
                  </a:cubicBezTo>
                  <a:cubicBezTo>
                    <a:pt x="516266" y="576800"/>
                    <a:pt x="475216" y="593803"/>
                    <a:pt x="432413" y="593803"/>
                  </a:cubicBezTo>
                  <a:lnTo>
                    <a:pt x="161390" y="593803"/>
                  </a:lnTo>
                  <a:cubicBezTo>
                    <a:pt x="118587" y="593803"/>
                    <a:pt x="77537" y="576800"/>
                    <a:pt x="47270" y="546533"/>
                  </a:cubicBezTo>
                  <a:cubicBezTo>
                    <a:pt x="17004" y="516266"/>
                    <a:pt x="0" y="475216"/>
                    <a:pt x="0" y="432413"/>
                  </a:cubicBezTo>
                  <a:lnTo>
                    <a:pt x="0" y="161390"/>
                  </a:lnTo>
                  <a:cubicBezTo>
                    <a:pt x="0" y="118587"/>
                    <a:pt x="17004" y="77537"/>
                    <a:pt x="47270" y="47270"/>
                  </a:cubicBezTo>
                  <a:cubicBezTo>
                    <a:pt x="77537" y="17004"/>
                    <a:pt x="118587" y="0"/>
                    <a:pt x="161390" y="0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93803" cy="63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3010576"/>
            <a:ext cx="7854817" cy="6689511"/>
            <a:chOff x="0" y="0"/>
            <a:chExt cx="2068758" cy="1761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8758" cy="1761847"/>
            </a:xfrm>
            <a:custGeom>
              <a:avLst/>
              <a:gdLst/>
              <a:ahLst/>
              <a:cxnLst/>
              <a:rect l="l" t="t" r="r" b="b"/>
              <a:pathLst>
                <a:path w="2068758" h="1761847">
                  <a:moveTo>
                    <a:pt x="44353" y="0"/>
                  </a:moveTo>
                  <a:lnTo>
                    <a:pt x="2024405" y="0"/>
                  </a:lnTo>
                  <a:cubicBezTo>
                    <a:pt x="2048901" y="0"/>
                    <a:pt x="2068758" y="19858"/>
                    <a:pt x="2068758" y="44353"/>
                  </a:cubicBezTo>
                  <a:lnTo>
                    <a:pt x="2068758" y="1717493"/>
                  </a:lnTo>
                  <a:cubicBezTo>
                    <a:pt x="2068758" y="1729256"/>
                    <a:pt x="2064085" y="1740538"/>
                    <a:pt x="2055768" y="1748856"/>
                  </a:cubicBezTo>
                  <a:cubicBezTo>
                    <a:pt x="2047450" y="1757174"/>
                    <a:pt x="2036168" y="1761847"/>
                    <a:pt x="2024405" y="1761847"/>
                  </a:cubicBezTo>
                  <a:lnTo>
                    <a:pt x="44353" y="1761847"/>
                  </a:lnTo>
                  <a:cubicBezTo>
                    <a:pt x="32590" y="1761847"/>
                    <a:pt x="21309" y="1757174"/>
                    <a:pt x="12991" y="1748856"/>
                  </a:cubicBezTo>
                  <a:cubicBezTo>
                    <a:pt x="4673" y="1740538"/>
                    <a:pt x="0" y="1729256"/>
                    <a:pt x="0" y="1717493"/>
                  </a:cubicBezTo>
                  <a:lnTo>
                    <a:pt x="0" y="44353"/>
                  </a:lnTo>
                  <a:cubicBezTo>
                    <a:pt x="0" y="32590"/>
                    <a:pt x="4673" y="21309"/>
                    <a:pt x="12991" y="12991"/>
                  </a:cubicBezTo>
                  <a:cubicBezTo>
                    <a:pt x="21309" y="4673"/>
                    <a:pt x="32590" y="0"/>
                    <a:pt x="443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8758" cy="179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42893" y="2308572"/>
            <a:ext cx="7025436" cy="1772189"/>
            <a:chOff x="0" y="0"/>
            <a:chExt cx="3222158" cy="812800"/>
          </a:xfrm>
        </p:grpSpPr>
        <p:sp>
          <p:nvSpPr>
            <p:cNvPr id="10" name="Freeform 10"/>
            <p:cNvSpPr/>
            <p:nvPr/>
          </p:nvSpPr>
          <p:spPr>
            <a:xfrm>
              <a:off x="30907" y="4926"/>
              <a:ext cx="3160344" cy="802947"/>
            </a:xfrm>
            <a:custGeom>
              <a:avLst/>
              <a:gdLst/>
              <a:ahLst/>
              <a:cxnLst/>
              <a:rect l="l" t="t" r="r" b="b"/>
              <a:pathLst>
                <a:path w="3160344" h="802947">
                  <a:moveTo>
                    <a:pt x="1618638" y="4777"/>
                  </a:moveTo>
                  <a:lnTo>
                    <a:pt x="3152785" y="391771"/>
                  </a:lnTo>
                  <a:cubicBezTo>
                    <a:pt x="3157229" y="392892"/>
                    <a:pt x="3160344" y="396890"/>
                    <a:pt x="3160344" y="401474"/>
                  </a:cubicBezTo>
                  <a:cubicBezTo>
                    <a:pt x="3160344" y="406058"/>
                    <a:pt x="3157229" y="410056"/>
                    <a:pt x="3152785" y="411177"/>
                  </a:cubicBezTo>
                  <a:lnTo>
                    <a:pt x="1618638" y="798171"/>
                  </a:lnTo>
                  <a:cubicBezTo>
                    <a:pt x="1593390" y="804540"/>
                    <a:pt x="1566954" y="804540"/>
                    <a:pt x="1541706" y="798171"/>
                  </a:cubicBezTo>
                  <a:lnTo>
                    <a:pt x="7559" y="411177"/>
                  </a:lnTo>
                  <a:cubicBezTo>
                    <a:pt x="3115" y="410056"/>
                    <a:pt x="0" y="406058"/>
                    <a:pt x="0" y="401474"/>
                  </a:cubicBezTo>
                  <a:cubicBezTo>
                    <a:pt x="0" y="396890"/>
                    <a:pt x="3115" y="392892"/>
                    <a:pt x="7559" y="391771"/>
                  </a:cubicBezTo>
                  <a:lnTo>
                    <a:pt x="1541706" y="4777"/>
                  </a:lnTo>
                  <a:cubicBezTo>
                    <a:pt x="1566954" y="-1592"/>
                    <a:pt x="1593390" y="-1592"/>
                    <a:pt x="1618638" y="4777"/>
                  </a:cubicBezTo>
                  <a:close/>
                </a:path>
              </a:pathLst>
            </a:custGeom>
            <a:solidFill>
              <a:srgbClr val="183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53808" y="92075"/>
              <a:ext cx="2114541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Nhân lực - thiết bị -  công nghệ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04483" y="3010576"/>
            <a:ext cx="8218422" cy="6689511"/>
            <a:chOff x="0" y="0"/>
            <a:chExt cx="2164523" cy="1761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64523" cy="1761847"/>
            </a:xfrm>
            <a:custGeom>
              <a:avLst/>
              <a:gdLst/>
              <a:ahLst/>
              <a:cxnLst/>
              <a:rect l="l" t="t" r="r" b="b"/>
              <a:pathLst>
                <a:path w="2164523" h="1761847">
                  <a:moveTo>
                    <a:pt x="42391" y="0"/>
                  </a:moveTo>
                  <a:lnTo>
                    <a:pt x="2122132" y="0"/>
                  </a:lnTo>
                  <a:cubicBezTo>
                    <a:pt x="2145543" y="0"/>
                    <a:pt x="2164523" y="18979"/>
                    <a:pt x="2164523" y="42391"/>
                  </a:cubicBezTo>
                  <a:lnTo>
                    <a:pt x="2164523" y="1719456"/>
                  </a:lnTo>
                  <a:cubicBezTo>
                    <a:pt x="2164523" y="1742867"/>
                    <a:pt x="2145543" y="1761847"/>
                    <a:pt x="2122132" y="1761847"/>
                  </a:cubicBezTo>
                  <a:lnTo>
                    <a:pt x="42391" y="1761847"/>
                  </a:lnTo>
                  <a:cubicBezTo>
                    <a:pt x="18979" y="1761847"/>
                    <a:pt x="0" y="1742867"/>
                    <a:pt x="0" y="1719456"/>
                  </a:cubicBezTo>
                  <a:lnTo>
                    <a:pt x="0" y="42391"/>
                  </a:lnTo>
                  <a:cubicBezTo>
                    <a:pt x="0" y="18979"/>
                    <a:pt x="18979" y="0"/>
                    <a:pt x="423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64523" cy="179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23541" y="2308572"/>
            <a:ext cx="7535759" cy="1772189"/>
            <a:chOff x="0" y="0"/>
            <a:chExt cx="3456213" cy="812800"/>
          </a:xfrm>
        </p:grpSpPr>
        <p:sp>
          <p:nvSpPr>
            <p:cNvPr id="16" name="Freeform 16"/>
            <p:cNvSpPr/>
            <p:nvPr/>
          </p:nvSpPr>
          <p:spPr>
            <a:xfrm>
              <a:off x="29296" y="4290"/>
              <a:ext cx="3397621" cy="804219"/>
            </a:xfrm>
            <a:custGeom>
              <a:avLst/>
              <a:gdLst/>
              <a:ahLst/>
              <a:cxnLst/>
              <a:rect l="l" t="t" r="r" b="b"/>
              <a:pathLst>
                <a:path w="3397621" h="804219">
                  <a:moveTo>
                    <a:pt x="1734813" y="4177"/>
                  </a:moveTo>
                  <a:lnTo>
                    <a:pt x="3390915" y="393643"/>
                  </a:lnTo>
                  <a:cubicBezTo>
                    <a:pt x="3394844" y="394567"/>
                    <a:pt x="3397622" y="398073"/>
                    <a:pt x="3397622" y="402110"/>
                  </a:cubicBezTo>
                  <a:cubicBezTo>
                    <a:pt x="3397622" y="406147"/>
                    <a:pt x="3394844" y="409653"/>
                    <a:pt x="3390915" y="410577"/>
                  </a:cubicBezTo>
                  <a:lnTo>
                    <a:pt x="1734813" y="800043"/>
                  </a:lnTo>
                  <a:cubicBezTo>
                    <a:pt x="1711135" y="805612"/>
                    <a:pt x="1686487" y="805612"/>
                    <a:pt x="1662808" y="800043"/>
                  </a:cubicBezTo>
                  <a:lnTo>
                    <a:pt x="6707" y="410577"/>
                  </a:lnTo>
                  <a:cubicBezTo>
                    <a:pt x="2777" y="409653"/>
                    <a:pt x="0" y="406147"/>
                    <a:pt x="0" y="402110"/>
                  </a:cubicBezTo>
                  <a:cubicBezTo>
                    <a:pt x="0" y="398073"/>
                    <a:pt x="2777" y="394567"/>
                    <a:pt x="6707" y="393643"/>
                  </a:cubicBezTo>
                  <a:lnTo>
                    <a:pt x="1662808" y="4177"/>
                  </a:lnTo>
                  <a:cubicBezTo>
                    <a:pt x="1686487" y="-1392"/>
                    <a:pt x="1711135" y="-1392"/>
                    <a:pt x="1734813" y="4177"/>
                  </a:cubicBezTo>
                  <a:close/>
                </a:path>
              </a:pathLst>
            </a:custGeom>
            <a:solidFill>
              <a:srgbClr val="183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4037" y="92075"/>
              <a:ext cx="226814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Phân bổ nguồn lực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theo công việc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989502" y="1354261"/>
            <a:ext cx="2308996" cy="1858573"/>
          </a:xfrm>
          <a:custGeom>
            <a:avLst/>
            <a:gdLst/>
            <a:ahLst/>
            <a:cxnLst/>
            <a:rect l="l" t="t" r="r" b="b"/>
            <a:pathLst>
              <a:path w="2308996" h="1858573">
                <a:moveTo>
                  <a:pt x="0" y="0"/>
                </a:moveTo>
                <a:lnTo>
                  <a:pt x="2308996" y="0"/>
                </a:lnTo>
                <a:lnTo>
                  <a:pt x="2308996" y="1858573"/>
                </a:lnTo>
                <a:lnTo>
                  <a:pt x="0" y="185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088242" y="354135"/>
            <a:ext cx="1199921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NGUỒN LỰC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0160" y="3680745"/>
            <a:ext cx="7813357" cy="58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Nhân lực: 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FE1: trưởng nhóm kỹ thuật frontend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BE1: Chịu trách nhiệm logic cốt lõi và Database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BE_FE2: hỗ trợ 2 phía, đóng vai trò “cầu nối”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DEVOPS1: Thiết lập cơ sở hạ tầng, triển khai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TESTER: Kiểm soát chất lượng và nhiệm thu</a:t>
            </a:r>
          </a:p>
          <a:p>
            <a:pPr algn="just">
              <a:lnSpc>
                <a:spcPts val="3359"/>
              </a:lnSpc>
            </a:pPr>
            <a:r>
              <a:rPr lang="en-US" sz="23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Thiết bị: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phát triển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bị tích hợp</a:t>
            </a:r>
          </a:p>
          <a:p>
            <a:pPr algn="just">
              <a:lnSpc>
                <a:spcPts val="3359"/>
              </a:lnSpc>
            </a:pPr>
            <a:r>
              <a:rPr lang="en-US" sz="2399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Công nghệ: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Thuật toán sắp xếp TD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Ngôn ngữ lập trình &amp; ..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Công cụ Hợp tác</a:t>
            </a:r>
          </a:p>
          <a:p>
            <a:pPr algn="just">
              <a:lnSpc>
                <a:spcPts val="3359"/>
              </a:lnSpc>
            </a:pPr>
            <a:endParaRPr lang="en-US" sz="23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723541" y="4033136"/>
            <a:ext cx="7535759" cy="543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1: Phân tích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Thu nhập yêu cầu và xây dựng use case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2: Thiết kế: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Thiết kế hệ thống, Database, UI/UX, Server &amp; kiến trúc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3: Phát triển hệ thống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Phát triển frontend, backend và tích hợp hệ thống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4: Kiểm thử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 + Test nội bộ và UAT, sửa lỗi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Giai đoạn 5: Triển khai</a:t>
            </a:r>
          </a:p>
          <a:p>
            <a:pPr algn="just">
              <a:lnSpc>
                <a:spcPts val="3360"/>
              </a:lnSpc>
            </a:pPr>
            <a:r>
              <a:rPr lang="en-US" sz="2400" b="1">
                <a:solidFill>
                  <a:srgbClr val="1E1E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</a:t>
            </a: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+ Deploy hệ thống, CI/CD lên server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  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29654" y="354135"/>
            <a:ext cx="1352964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QUẢN LÍ RỦI RO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70F07A-0F7B-EC78-28A6-6BA7D88FC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16241"/>
              </p:ext>
            </p:extLst>
          </p:nvPr>
        </p:nvGraphicFramePr>
        <p:xfrm>
          <a:off x="838199" y="1866899"/>
          <a:ext cx="15697200" cy="7647639"/>
        </p:xfrm>
        <a:graphic>
          <a:graphicData uri="http://schemas.openxmlformats.org/drawingml/2006/table">
            <a:tbl>
              <a:tblPr/>
              <a:tblGrid>
                <a:gridCol w="3139440">
                  <a:extLst>
                    <a:ext uri="{9D8B030D-6E8A-4147-A177-3AD203B41FA5}">
                      <a16:colId xmlns:a16="http://schemas.microsoft.com/office/drawing/2014/main" val="2392102686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242084247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4183762324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1227499570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4091513263"/>
                    </a:ext>
                  </a:extLst>
                </a:gridCol>
              </a:tblGrid>
              <a:tr h="7685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Rủi ro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sz="2000" b="1">
                          <a:solidFill>
                            <a:srgbClr val="FFFFFF"/>
                          </a:solidFill>
                          <a:effectLst/>
                        </a:rPr>
                        <a:t>Ảnh hưởng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Xác Suẩt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</a:rPr>
                        <a:t>Tác động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</a:rPr>
                        <a:t>Cách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</a:rPr>
                        <a:t>ứng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FFFFFF"/>
                          </a:solidFill>
                          <a:effectLst/>
                        </a:rPr>
                        <a:t>phó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6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575971"/>
                  </a:ext>
                </a:extLst>
              </a:tr>
              <a:tr h="1550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Tải truy cập quá cao vào đầu kỳ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Sập hệ thống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Cao ( 70% - 90%)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>
                          <a:effectLst/>
                        </a:rPr>
                        <a:t>Mất hệ thống → sinh viên không đăng ký được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Dùng Load Balancing, Cache, tăng server theo nhu cầu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6350"/>
                  </a:ext>
                </a:extLst>
              </a:tr>
              <a:tr h="1259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Dữ liệu lịch học từ phòng đào tạo sai hoặc thiếu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Xếp lịch lỗi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Trung bình ( 40% -60%)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>
                          <a:effectLst/>
                        </a:rPr>
                        <a:t>Ảnh hưởng trực tiếp kết quả TKB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Kiểm tra dữ liệu đầu vào + cảnh báo tự động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188099"/>
                  </a:ext>
                </a:extLst>
              </a:tr>
              <a:tr h="1259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Thuật toán xếp lịch chạy quá lâu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Trễ tiến độ phân bổ lớp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Cao ( 70% -80%)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Sinh viên nhận TKB chậm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vi-VN" sz="2000" b="1" i="0">
                          <a:solidFill>
                            <a:srgbClr val="000000"/>
                          </a:solidFill>
                          <a:effectLst/>
                        </a:rPr>
                        <a:t>Tối ưu thuật toán, dùng đa luồng,</a:t>
                      </a:r>
                      <a:endParaRPr lang="vi-VN" sz="2000" b="1">
                        <a:effectLst/>
                      </a:endParaRPr>
                    </a:p>
                    <a:p>
                      <a:pPr algn="ctr" rtl="0">
                        <a:buNone/>
                      </a:pPr>
                      <a:r>
                        <a:rPr lang="vi-VN" sz="2000" b="1" i="0">
                          <a:solidFill>
                            <a:srgbClr val="000000"/>
                          </a:solidFill>
                          <a:effectLst/>
                        </a:rPr>
                        <a:t>queue</a:t>
                      </a:r>
                      <a:endParaRPr lang="vi-VN" sz="2000" b="1">
                        <a:effectLst/>
                      </a:endParaRP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8551"/>
                  </a:ext>
                </a:extLst>
              </a:tr>
              <a:tr h="1550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>
                          <a:effectLst/>
                        </a:rPr>
                        <a:t>Người dùng không quen hệ thống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Phản hồi tiêu cực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Thấp ( 20% - 40%)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>
                          <a:effectLst/>
                        </a:rPr>
                        <a:t>Không ảnh hưởng chức năng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>
                          <a:effectLst/>
                        </a:rPr>
                        <a:t>Tạo giao diện đơn giản + tài liệu hướng dẫn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6310"/>
                  </a:ext>
                </a:extLst>
              </a:tr>
              <a:tr h="1259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Lỗi tích hợp dữ liệu cũ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Sai thông tin TKB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Thấp - Trung bình ( 20% - 40%)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>
                          <a:effectLst/>
                        </a:rPr>
                        <a:t>chậm tiến độ và làm giảm độ tin cậy của sản phẩm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vi-VN" sz="2000" b="1" dirty="0">
                          <a:effectLst/>
                        </a:rPr>
                        <a:t>Kiểm thử tích hợp kỹ trước khi lên production</a:t>
                      </a:r>
                    </a:p>
                  </a:txBody>
                  <a:tcPr marL="59459" marR="59459" marT="29730" marB="29730" anchor="ctr">
                    <a:lnL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73078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B4F4233A-6635-2B60-1321-544752E8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19029" y="1462087"/>
            <a:ext cx="536444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656714" y="3548795"/>
            <a:ext cx="4365609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6289811" y="3548795"/>
            <a:ext cx="4444828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289811" y="3601186"/>
            <a:ext cx="4444828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Báo cáo tiến độ định kỳ (tuần/ sprint).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Biên bản cuộc họp, cập nhật thay đổi yêu cầu.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Dashboard theo dõi tiến độ (Gantt, Kanban).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Thông báo quan trọng qua email + nhóm chat.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2680480" y="3548795"/>
            <a:ext cx="4444828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201700" y="7152464"/>
            <a:ext cx="2325918" cy="2794555"/>
          </a:xfrm>
          <a:custGeom>
            <a:avLst/>
            <a:gdLst/>
            <a:ahLst/>
            <a:cxnLst/>
            <a:rect l="l" t="t" r="r" b="b"/>
            <a:pathLst>
              <a:path w="2325918" h="2794555">
                <a:moveTo>
                  <a:pt x="0" y="0"/>
                </a:moveTo>
                <a:lnTo>
                  <a:pt x="2325919" y="0"/>
                </a:lnTo>
                <a:lnTo>
                  <a:pt x="2325919" y="2794555"/>
                </a:lnTo>
                <a:lnTo>
                  <a:pt x="0" y="2794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191772" y="940382"/>
            <a:ext cx="1352964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TRUYỀN THÔNG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672" y="3601186"/>
            <a:ext cx="4444828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Email nội bộ (thông báo tiến độ, yêu cầu).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Họp trực tiếp/ online (Scrum daily, họp tuần).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Nhóm (Zalo/Teams) để trao đổi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Tài liệu chung (Google Drive/SharePoint) – lưu trữ &amp; cập nhật.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2672" y="2774727"/>
            <a:ext cx="448965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KÊNH TRUYỀN THÔNG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9791" y="2774727"/>
            <a:ext cx="570486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HÌNH THỨC TRUYỀN THÔNG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80480" y="3601186"/>
            <a:ext cx="4444828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Hàng ngày: cập nhật công việc (Daily Scrum).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Hàng tuần: báo cáo tiến độ, rủi ro, thay đổi.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Theo giai đoạn: kết thúc mỗi phase (Design, Dev, Test).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Cuối dự án: họp tổng kết &amp; bàn giao.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50459" y="2774727"/>
            <a:ext cx="570486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THỜI ĐIỂM TRUYỀN THÔNG</a:t>
            </a: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478415" y="638175"/>
            <a:ext cx="14426117" cy="28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KIỂM SOÁT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ĐẢM BẢO CHẤT LƯỢNG</a:t>
            </a:r>
          </a:p>
          <a:p>
            <a:pPr algn="ctr">
              <a:lnSpc>
                <a:spcPts val="7200"/>
              </a:lnSpc>
            </a:pPr>
            <a:endParaRPr lang="en-US" sz="8000">
              <a:solidFill>
                <a:srgbClr val="183685"/>
              </a:solidFill>
              <a:latin typeface="Extenda 80 Peta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322113" y="2999827"/>
            <a:ext cx="0" cy="1768733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4322113" y="5143500"/>
            <a:ext cx="0" cy="1768733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4322113" y="7445633"/>
            <a:ext cx="0" cy="1768733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768324" y="7447525"/>
            <a:ext cx="753071" cy="930762"/>
          </a:xfrm>
          <a:custGeom>
            <a:avLst/>
            <a:gdLst/>
            <a:ahLst/>
            <a:cxnLst/>
            <a:rect l="l" t="t" r="r" b="b"/>
            <a:pathLst>
              <a:path w="753071" h="930762">
                <a:moveTo>
                  <a:pt x="0" y="0"/>
                </a:moveTo>
                <a:lnTo>
                  <a:pt x="753071" y="0"/>
                </a:lnTo>
                <a:lnTo>
                  <a:pt x="753071" y="930763"/>
                </a:lnTo>
                <a:lnTo>
                  <a:pt x="0" y="930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747357" y="7445633"/>
            <a:ext cx="676128" cy="881209"/>
          </a:xfrm>
          <a:custGeom>
            <a:avLst/>
            <a:gdLst/>
            <a:ahLst/>
            <a:cxnLst/>
            <a:rect l="l" t="t" r="r" b="b"/>
            <a:pathLst>
              <a:path w="676128" h="881209">
                <a:moveTo>
                  <a:pt x="0" y="0"/>
                </a:moveTo>
                <a:lnTo>
                  <a:pt x="676128" y="0"/>
                </a:lnTo>
                <a:lnTo>
                  <a:pt x="676128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43562" y="7445633"/>
            <a:ext cx="1864993" cy="881209"/>
          </a:xfrm>
          <a:custGeom>
            <a:avLst/>
            <a:gdLst/>
            <a:ahLst/>
            <a:cxnLst/>
            <a:rect l="l" t="t" r="r" b="b"/>
            <a:pathLst>
              <a:path w="1864993" h="881209">
                <a:moveTo>
                  <a:pt x="0" y="0"/>
                </a:moveTo>
                <a:lnTo>
                  <a:pt x="1864993" y="0"/>
                </a:lnTo>
                <a:lnTo>
                  <a:pt x="1864993" y="881209"/>
                </a:lnTo>
                <a:lnTo>
                  <a:pt x="0" y="88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992421" y="2781770"/>
            <a:ext cx="1683637" cy="1683637"/>
          </a:xfrm>
          <a:custGeom>
            <a:avLst/>
            <a:gdLst/>
            <a:ahLst/>
            <a:cxnLst/>
            <a:rect l="l" t="t" r="r" b="b"/>
            <a:pathLst>
              <a:path w="1683637" h="1683637">
                <a:moveTo>
                  <a:pt x="0" y="0"/>
                </a:moveTo>
                <a:lnTo>
                  <a:pt x="1683637" y="0"/>
                </a:lnTo>
                <a:lnTo>
                  <a:pt x="1683637" y="1683637"/>
                </a:lnTo>
                <a:lnTo>
                  <a:pt x="0" y="1683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0" y="3467100"/>
            <a:ext cx="383686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TIÊU CHÍ ĐÁNH GIÁ CHẤT LƯỢNG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99172" y="2942677"/>
            <a:ext cx="13358803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Tiến độ được thực hiện đúng theo timeline.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Sản phẩm đáp ứng đầy đủ yêu cầu kỹ thuật và chức năng.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Giao diện trực quan, thao tác dễ dàng.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Không xuất hiện lỗi nghiêm trọng trong quá trình kiểm thử và nghiệm thu.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0" y="5610773"/>
            <a:ext cx="3836860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CÁCH THỨC</a:t>
            </a:r>
          </a:p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 KIỂM SOÁT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99172" y="5076825"/>
            <a:ext cx="13358803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Theo dõi tiến độ bằng họp định kỳ hằng tuần.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Đánh giá chất lượng từng phần bằng checklist chuẩn hóa.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Kiểm thử nội bộ nhiều vòng để phát hiện và sửa lỗi sớm.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Thu thập góp ý từ nhóm dùng thử để điều chỉnh giao diện/ chức năng.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0" y="7912906"/>
            <a:ext cx="383686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CÔNG CỤ THỰC HIỆN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99172" y="7378958"/>
            <a:ext cx="13358803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Excel / Google Sheet: quản lý tiến độ &amp; checklist.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Google Form: thu phản hồi đánh giá chất lượng.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 họp nhóm/trao đổi: Google Meet, Zalo/Teams.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5888" y="10134781"/>
            <a:ext cx="21518857" cy="1196677"/>
            <a:chOff x="0" y="0"/>
            <a:chExt cx="5667518" cy="3151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7518" cy="315174"/>
            </a:xfrm>
            <a:custGeom>
              <a:avLst/>
              <a:gdLst/>
              <a:ahLst/>
              <a:cxnLst/>
              <a:rect l="l" t="t" r="r" b="b"/>
              <a:pathLst>
                <a:path w="5667518" h="315174">
                  <a:moveTo>
                    <a:pt x="0" y="0"/>
                  </a:moveTo>
                  <a:lnTo>
                    <a:pt x="5667518" y="0"/>
                  </a:lnTo>
                  <a:lnTo>
                    <a:pt x="5667518" y="315174"/>
                  </a:lnTo>
                  <a:lnTo>
                    <a:pt x="0" y="315174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667518" cy="35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7" name="Freeform 7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790101" y="4095610"/>
            <a:ext cx="7618743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9144000" y="4095610"/>
            <a:ext cx="7588128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462311" y="8304677"/>
            <a:ext cx="2274324" cy="1583757"/>
          </a:xfrm>
          <a:custGeom>
            <a:avLst/>
            <a:gdLst/>
            <a:ahLst/>
            <a:cxnLst/>
            <a:rect l="l" t="t" r="r" b="b"/>
            <a:pathLst>
              <a:path w="2274324" h="1583757">
                <a:moveTo>
                  <a:pt x="0" y="0"/>
                </a:moveTo>
                <a:lnTo>
                  <a:pt x="2274324" y="0"/>
                </a:lnTo>
                <a:lnTo>
                  <a:pt x="2274324" y="1583757"/>
                </a:lnTo>
                <a:lnTo>
                  <a:pt x="0" y="1583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729654" y="349740"/>
            <a:ext cx="13529646" cy="28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KẾT QUẢ KỲ VỌNG &amp; </a:t>
            </a:r>
          </a:p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HIỆU QUẢ MANG LẠI</a:t>
            </a:r>
          </a:p>
          <a:p>
            <a:pPr algn="ctr">
              <a:lnSpc>
                <a:spcPts val="7200"/>
              </a:lnSpc>
            </a:pPr>
            <a:endParaRPr lang="en-US" sz="8000">
              <a:solidFill>
                <a:srgbClr val="183685"/>
              </a:solidFill>
              <a:latin typeface="Extenda 80 Peta"/>
              <a:ea typeface="Extenda 80 Peta"/>
              <a:cs typeface="Extenda 80 Peta"/>
              <a:sym typeface="Extenda 80 Pet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90101" y="4148001"/>
            <a:ext cx="7618743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hỗ trợ xếp thời khóa biểu tự động được hoàn thiện và sẵn sàng triển khai.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Quy trình xếp lịch cho sinh viên được tối ưu, giảm tải cho phòng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Đảm bảo độ chính xác, hạn chế trùng lịch, tăng tính công bằng và minh bạch.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54647" y="3321541"/>
            <a:ext cx="448965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KẾT QUẢ MONG ĐỢI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4148001"/>
            <a:ext cx="7588128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Giải quyết triệt để vấn đề phân bổ lớp học thủ công, giảm sai sót.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Tiết kiệm thời gian và công sức cho cán bộ đào tạo.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Tăng trải nghiệm sinh viên nhờ lịch học thống nhất, logic và dễ tra cứu.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Nâng cao kỹ năng làm việc nhóm, tư duy hệ thống và sử dụng công cụ quản lý dự án (WBS, Gantt,…).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85630" y="3321541"/>
            <a:ext cx="570486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HIỆU QUẢ MANG LẠI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5888" y="9235036"/>
            <a:ext cx="21518857" cy="2096422"/>
            <a:chOff x="0" y="0"/>
            <a:chExt cx="5667518" cy="552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67518" cy="552144"/>
            </a:xfrm>
            <a:custGeom>
              <a:avLst/>
              <a:gdLst/>
              <a:ahLst/>
              <a:cxnLst/>
              <a:rect l="l" t="t" r="r" b="b"/>
              <a:pathLst>
                <a:path w="5667518" h="552144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931576" y="1028700"/>
            <a:ext cx="13635042" cy="13621806"/>
            <a:chOff x="0" y="0"/>
            <a:chExt cx="890190" cy="889326"/>
          </a:xfrm>
        </p:grpSpPr>
        <p:sp>
          <p:nvSpPr>
            <p:cNvPr id="6" name="Freeform 6"/>
            <p:cNvSpPr/>
            <p:nvPr/>
          </p:nvSpPr>
          <p:spPr>
            <a:xfrm>
              <a:off x="23535" y="23503"/>
              <a:ext cx="843120" cy="842321"/>
            </a:xfrm>
            <a:custGeom>
              <a:avLst/>
              <a:gdLst/>
              <a:ahLst/>
              <a:cxnLst/>
              <a:rect l="l" t="t" r="r" b="b"/>
              <a:pathLst>
                <a:path w="843120" h="842321">
                  <a:moveTo>
                    <a:pt x="461729" y="16627"/>
                  </a:moveTo>
                  <a:lnTo>
                    <a:pt x="826487" y="381030"/>
                  </a:lnTo>
                  <a:cubicBezTo>
                    <a:pt x="837136" y="391670"/>
                    <a:pt x="843120" y="406106"/>
                    <a:pt x="843120" y="421160"/>
                  </a:cubicBezTo>
                  <a:cubicBezTo>
                    <a:pt x="843120" y="436214"/>
                    <a:pt x="837136" y="450650"/>
                    <a:pt x="826487" y="461290"/>
                  </a:cubicBezTo>
                  <a:lnTo>
                    <a:pt x="461729" y="825694"/>
                  </a:lnTo>
                  <a:cubicBezTo>
                    <a:pt x="439538" y="847863"/>
                    <a:pt x="403582" y="847863"/>
                    <a:pt x="381391" y="825694"/>
                  </a:cubicBezTo>
                  <a:lnTo>
                    <a:pt x="16634" y="461290"/>
                  </a:lnTo>
                  <a:cubicBezTo>
                    <a:pt x="5984" y="450650"/>
                    <a:pt x="0" y="436214"/>
                    <a:pt x="0" y="421160"/>
                  </a:cubicBezTo>
                  <a:cubicBezTo>
                    <a:pt x="0" y="406106"/>
                    <a:pt x="5984" y="391670"/>
                    <a:pt x="16634" y="381030"/>
                  </a:cubicBezTo>
                  <a:lnTo>
                    <a:pt x="381391" y="16627"/>
                  </a:lnTo>
                  <a:cubicBezTo>
                    <a:pt x="403582" y="-5543"/>
                    <a:pt x="439538" y="-5543"/>
                    <a:pt x="461729" y="16627"/>
                  </a:cubicBezTo>
                  <a:close/>
                </a:path>
              </a:pathLst>
            </a:custGeom>
            <a:blipFill>
              <a:blip r:embed="rId2"/>
              <a:stretch>
                <a:fillRect l="-13723" t="-6059" r="-49963" b="-31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4017" y="-6859967"/>
            <a:ext cx="18788758" cy="9328392"/>
            <a:chOff x="0" y="0"/>
            <a:chExt cx="1557574" cy="773317"/>
          </a:xfrm>
        </p:grpSpPr>
        <p:sp>
          <p:nvSpPr>
            <p:cNvPr id="8" name="Freeform 8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772456" y="3812169"/>
            <a:ext cx="8291196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THANK YOU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52473" y="1993663"/>
            <a:ext cx="1371544" cy="1371544"/>
            <a:chOff x="0" y="0"/>
            <a:chExt cx="361230" cy="3612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230" cy="361230"/>
            </a:xfrm>
            <a:custGeom>
              <a:avLst/>
              <a:gdLst/>
              <a:ahLst/>
              <a:cxnLst/>
              <a:rect l="l" t="t" r="r" b="b"/>
              <a:pathLst>
                <a:path w="361230" h="361230">
                  <a:moveTo>
                    <a:pt x="141117" y="0"/>
                  </a:moveTo>
                  <a:lnTo>
                    <a:pt x="220113" y="0"/>
                  </a:lnTo>
                  <a:cubicBezTo>
                    <a:pt x="298050" y="0"/>
                    <a:pt x="361230" y="63180"/>
                    <a:pt x="361230" y="141117"/>
                  </a:cubicBezTo>
                  <a:lnTo>
                    <a:pt x="361230" y="220113"/>
                  </a:lnTo>
                  <a:cubicBezTo>
                    <a:pt x="361230" y="298050"/>
                    <a:pt x="298050" y="361230"/>
                    <a:pt x="220113" y="361230"/>
                  </a:cubicBezTo>
                  <a:lnTo>
                    <a:pt x="141117" y="361230"/>
                  </a:lnTo>
                  <a:cubicBezTo>
                    <a:pt x="63180" y="361230"/>
                    <a:pt x="0" y="298050"/>
                    <a:pt x="0" y="220113"/>
                  </a:cubicBezTo>
                  <a:lnTo>
                    <a:pt x="0" y="141117"/>
                  </a:lnTo>
                  <a:cubicBezTo>
                    <a:pt x="0" y="63180"/>
                    <a:pt x="63180" y="0"/>
                    <a:pt x="141117" y="0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61230" cy="399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2188" y="-7671826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791671" y="8852365"/>
            <a:ext cx="21518857" cy="2096422"/>
            <a:chOff x="0" y="0"/>
            <a:chExt cx="5667518" cy="5521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67518" cy="552144"/>
            </a:xfrm>
            <a:custGeom>
              <a:avLst/>
              <a:gdLst/>
              <a:ahLst/>
              <a:cxnLst/>
              <a:rect l="l" t="t" r="r" b="b"/>
              <a:pathLst>
                <a:path w="5667518" h="552144">
                  <a:moveTo>
                    <a:pt x="0" y="0"/>
                  </a:moveTo>
                  <a:lnTo>
                    <a:pt x="5667518" y="0"/>
                  </a:lnTo>
                  <a:lnTo>
                    <a:pt x="5667518" y="552144"/>
                  </a:lnTo>
                  <a:lnTo>
                    <a:pt x="0" y="552144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667518" cy="590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90543" y="1923266"/>
            <a:ext cx="9949647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48908" y="2269896"/>
            <a:ext cx="13329832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Thành viên nhóm: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30533" y="2269896"/>
            <a:ext cx="5982159" cy="4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Thanh Hiệp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Hữu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Nguyễn Văn Hoàng</a:t>
            </a:r>
          </a:p>
          <a:p>
            <a:pPr algn="just">
              <a:lnSpc>
                <a:spcPts val="7000"/>
              </a:lnSpc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Dương Tuấn Đạt</a:t>
            </a:r>
          </a:p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spc="2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Huỳnh Văn Linh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8908" y="574358"/>
            <a:ext cx="8920947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NHÓM 19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310747" y="879716"/>
            <a:ext cx="8406175" cy="10473094"/>
            <a:chOff x="0" y="0"/>
            <a:chExt cx="6089650" cy="7586980"/>
          </a:xfrm>
        </p:grpSpPr>
        <p:sp>
          <p:nvSpPr>
            <p:cNvPr id="14" name="Freeform 14"/>
            <p:cNvSpPr/>
            <p:nvPr/>
          </p:nvSpPr>
          <p:spPr>
            <a:xfrm>
              <a:off x="-857" y="405"/>
              <a:ext cx="6091365" cy="7586163"/>
            </a:xfrm>
            <a:custGeom>
              <a:avLst/>
              <a:gdLst/>
              <a:ahLst/>
              <a:cxnLst/>
              <a:rect l="l" t="t" r="r" b="b"/>
              <a:pathLst>
                <a:path w="6091365" h="7586163">
                  <a:moveTo>
                    <a:pt x="6046057" y="4710025"/>
                  </a:moveTo>
                  <a:lnTo>
                    <a:pt x="6046057" y="4710025"/>
                  </a:lnTo>
                  <a:cubicBezTo>
                    <a:pt x="6212427" y="4166465"/>
                    <a:pt x="5906357" y="3589885"/>
                    <a:pt x="5361527" y="3423515"/>
                  </a:cubicBezTo>
                  <a:lnTo>
                    <a:pt x="4871307" y="3273655"/>
                  </a:lnTo>
                  <a:cubicBezTo>
                    <a:pt x="5380577" y="3368905"/>
                    <a:pt x="5891117" y="3069185"/>
                    <a:pt x="6046057" y="2562455"/>
                  </a:cubicBezTo>
                  <a:lnTo>
                    <a:pt x="6046057" y="2562455"/>
                  </a:lnTo>
                  <a:cubicBezTo>
                    <a:pt x="6212427" y="2018895"/>
                    <a:pt x="5906357" y="1442315"/>
                    <a:pt x="5361527" y="1275945"/>
                  </a:cubicBezTo>
                  <a:lnTo>
                    <a:pt x="1331817" y="45315"/>
                  </a:lnTo>
                  <a:cubicBezTo>
                    <a:pt x="788257" y="-121055"/>
                    <a:pt x="212947" y="185015"/>
                    <a:pt x="46577" y="728575"/>
                  </a:cubicBezTo>
                  <a:lnTo>
                    <a:pt x="46577" y="728575"/>
                  </a:lnTo>
                  <a:cubicBezTo>
                    <a:pt x="-119793" y="1272135"/>
                    <a:pt x="186277" y="1848715"/>
                    <a:pt x="731107" y="2015085"/>
                  </a:cubicBezTo>
                  <a:lnTo>
                    <a:pt x="1220057" y="2164945"/>
                  </a:lnTo>
                  <a:cubicBezTo>
                    <a:pt x="710787" y="2069695"/>
                    <a:pt x="200247" y="2369415"/>
                    <a:pt x="45307" y="2876145"/>
                  </a:cubicBezTo>
                  <a:lnTo>
                    <a:pt x="45307" y="2876145"/>
                  </a:lnTo>
                  <a:cubicBezTo>
                    <a:pt x="-121063" y="3419705"/>
                    <a:pt x="185007" y="3996285"/>
                    <a:pt x="729837" y="4162655"/>
                  </a:cubicBezTo>
                  <a:lnTo>
                    <a:pt x="1220057" y="4312515"/>
                  </a:lnTo>
                  <a:cubicBezTo>
                    <a:pt x="710787" y="4217265"/>
                    <a:pt x="200247" y="4516985"/>
                    <a:pt x="45307" y="5023715"/>
                  </a:cubicBezTo>
                  <a:lnTo>
                    <a:pt x="45307" y="5023715"/>
                  </a:lnTo>
                  <a:cubicBezTo>
                    <a:pt x="-121063" y="5567275"/>
                    <a:pt x="185007" y="6143855"/>
                    <a:pt x="729837" y="6310225"/>
                  </a:cubicBezTo>
                  <a:lnTo>
                    <a:pt x="4759547" y="7540856"/>
                  </a:lnTo>
                  <a:cubicBezTo>
                    <a:pt x="5303107" y="7707225"/>
                    <a:pt x="5879687" y="7401156"/>
                    <a:pt x="6046057" y="6856325"/>
                  </a:cubicBezTo>
                  <a:lnTo>
                    <a:pt x="6046057" y="6856325"/>
                  </a:lnTo>
                  <a:cubicBezTo>
                    <a:pt x="6212427" y="6312765"/>
                    <a:pt x="5906357" y="5736185"/>
                    <a:pt x="5361527" y="5569815"/>
                  </a:cubicBezTo>
                  <a:lnTo>
                    <a:pt x="4871307" y="5419956"/>
                  </a:lnTo>
                  <a:cubicBezTo>
                    <a:pt x="5380577" y="5517745"/>
                    <a:pt x="5891117" y="5216755"/>
                    <a:pt x="6046057" y="4710025"/>
                  </a:cubicBezTo>
                  <a:close/>
                </a:path>
              </a:pathLst>
            </a:custGeom>
            <a:blipFill>
              <a:blip r:embed="rId4"/>
              <a:stretch>
                <a:fillRect t="-10146" b="-101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2644" y="4232718"/>
            <a:ext cx="527437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Nhiều trường chưa có hệ thống hỗ trợ xếp thời khóa biểu tự động và chủ yếu chọn thủ công dẫn đến lãng phí cả thời gian và nhân sự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053" y="3568257"/>
            <a:ext cx="57335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Nghiên cứu thị trường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9654" y="354135"/>
            <a:ext cx="1199921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GIỚI THIỆU DỰ ÁN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132741" y="3453957"/>
            <a:ext cx="0" cy="3379087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12209200" y="3453957"/>
            <a:ext cx="0" cy="3379087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522849" y="4232718"/>
            <a:ext cx="5296243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Tối ưu lịch học bằng thuật toán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Hệ thống trí tuệ nhân tạo gợi ý thời khóa biểu tối ưu.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04191" y="3568257"/>
            <a:ext cx="57335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Xu hướng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6100" y="4232718"/>
            <a:ext cx="5318109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Các buổi học bị trùng lịch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Lịch học rải rác, không tối ưu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Khó chọn lớp còn chỗ ngồi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Không có đề xuất theo mục tiêu cá nhân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0650" y="3568257"/>
            <a:ext cx="57335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Vấn đề cần giải quyết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23566" y="3010576"/>
            <a:ext cx="6559951" cy="6762074"/>
            <a:chOff x="0" y="0"/>
            <a:chExt cx="1727724" cy="17809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7724" cy="1780958"/>
            </a:xfrm>
            <a:custGeom>
              <a:avLst/>
              <a:gdLst/>
              <a:ahLst/>
              <a:cxnLst/>
              <a:rect l="l" t="t" r="r" b="b"/>
              <a:pathLst>
                <a:path w="1727724" h="1780958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45117" y="2269945"/>
            <a:ext cx="5440892" cy="1772189"/>
            <a:chOff x="0" y="0"/>
            <a:chExt cx="2495420" cy="812800"/>
          </a:xfrm>
        </p:grpSpPr>
        <p:sp>
          <p:nvSpPr>
            <p:cNvPr id="6" name="Freeform 6"/>
            <p:cNvSpPr/>
            <p:nvPr/>
          </p:nvSpPr>
          <p:spPr>
            <a:xfrm>
              <a:off x="37189" y="8132"/>
              <a:ext cx="2421042" cy="796536"/>
            </a:xfrm>
            <a:custGeom>
              <a:avLst/>
              <a:gdLst/>
              <a:ahLst/>
              <a:cxnLst/>
              <a:rect l="l" t="t" r="r" b="b"/>
              <a:pathLst>
                <a:path w="2421042" h="796536">
                  <a:moveTo>
                    <a:pt x="1259227" y="7732"/>
                  </a:moveTo>
                  <a:lnTo>
                    <a:pt x="2409525" y="382404"/>
                  </a:lnTo>
                  <a:cubicBezTo>
                    <a:pt x="2416394" y="384641"/>
                    <a:pt x="2421042" y="391044"/>
                    <a:pt x="2421042" y="398268"/>
                  </a:cubicBezTo>
                  <a:cubicBezTo>
                    <a:pt x="2421042" y="405492"/>
                    <a:pt x="2416394" y="411895"/>
                    <a:pt x="2409525" y="414132"/>
                  </a:cubicBezTo>
                  <a:lnTo>
                    <a:pt x="1259227" y="788804"/>
                  </a:lnTo>
                  <a:cubicBezTo>
                    <a:pt x="1227575" y="799113"/>
                    <a:pt x="1193467" y="799113"/>
                    <a:pt x="1161815" y="788804"/>
                  </a:cubicBezTo>
                  <a:lnTo>
                    <a:pt x="11517" y="414132"/>
                  </a:lnTo>
                  <a:cubicBezTo>
                    <a:pt x="4649" y="411895"/>
                    <a:pt x="0" y="405492"/>
                    <a:pt x="0" y="398268"/>
                  </a:cubicBezTo>
                  <a:cubicBezTo>
                    <a:pt x="0" y="391044"/>
                    <a:pt x="4649" y="384641"/>
                    <a:pt x="11517" y="382404"/>
                  </a:cubicBezTo>
                  <a:lnTo>
                    <a:pt x="1161815" y="7732"/>
                  </a:lnTo>
                  <a:cubicBezTo>
                    <a:pt x="1193467" y="-2577"/>
                    <a:pt x="1227575" y="-2577"/>
                    <a:pt x="1259227" y="7732"/>
                  </a:cubicBezTo>
                  <a:close/>
                </a:path>
              </a:pathLst>
            </a:custGeom>
            <a:solidFill>
              <a:srgbClr val="183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28900" y="92075"/>
              <a:ext cx="1637619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Mục tiêu dự án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04483" y="3010576"/>
            <a:ext cx="6559951" cy="6762074"/>
            <a:chOff x="0" y="0"/>
            <a:chExt cx="1727724" cy="17809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7724" cy="1780958"/>
            </a:xfrm>
            <a:custGeom>
              <a:avLst/>
              <a:gdLst/>
              <a:ahLst/>
              <a:cxnLst/>
              <a:rect l="l" t="t" r="r" b="b"/>
              <a:pathLst>
                <a:path w="1727724" h="1780958">
                  <a:moveTo>
                    <a:pt x="53108" y="0"/>
                  </a:moveTo>
                  <a:lnTo>
                    <a:pt x="1674616" y="0"/>
                  </a:lnTo>
                  <a:cubicBezTo>
                    <a:pt x="1688701" y="0"/>
                    <a:pt x="1702209" y="5595"/>
                    <a:pt x="1712169" y="15555"/>
                  </a:cubicBezTo>
                  <a:cubicBezTo>
                    <a:pt x="1722129" y="25515"/>
                    <a:pt x="1727724" y="39023"/>
                    <a:pt x="1727724" y="53108"/>
                  </a:cubicBezTo>
                  <a:lnTo>
                    <a:pt x="1727724" y="1727850"/>
                  </a:lnTo>
                  <a:cubicBezTo>
                    <a:pt x="1727724" y="1741935"/>
                    <a:pt x="1722129" y="1755443"/>
                    <a:pt x="1712169" y="1765403"/>
                  </a:cubicBezTo>
                  <a:cubicBezTo>
                    <a:pt x="1702209" y="1775363"/>
                    <a:pt x="1688701" y="1780958"/>
                    <a:pt x="1674616" y="1780958"/>
                  </a:cubicBezTo>
                  <a:lnTo>
                    <a:pt x="53108" y="1780958"/>
                  </a:lnTo>
                  <a:cubicBezTo>
                    <a:pt x="23777" y="1780958"/>
                    <a:pt x="0" y="1757181"/>
                    <a:pt x="0" y="1727850"/>
                  </a:cubicBezTo>
                  <a:lnTo>
                    <a:pt x="0" y="53108"/>
                  </a:lnTo>
                  <a:cubicBezTo>
                    <a:pt x="0" y="23777"/>
                    <a:pt x="23777" y="0"/>
                    <a:pt x="531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27724" cy="1819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9261" y="2269945"/>
            <a:ext cx="5777957" cy="1772189"/>
            <a:chOff x="0" y="0"/>
            <a:chExt cx="2650012" cy="812800"/>
          </a:xfrm>
        </p:grpSpPr>
        <p:sp>
          <p:nvSpPr>
            <p:cNvPr id="12" name="Freeform 12"/>
            <p:cNvSpPr/>
            <p:nvPr/>
          </p:nvSpPr>
          <p:spPr>
            <a:xfrm>
              <a:off x="35660" y="7231"/>
              <a:ext cx="2578693" cy="798338"/>
            </a:xfrm>
            <a:custGeom>
              <a:avLst/>
              <a:gdLst/>
              <a:ahLst/>
              <a:cxnLst/>
              <a:rect l="l" t="t" r="r" b="b"/>
              <a:pathLst>
                <a:path w="2578693" h="798338">
                  <a:moveTo>
                    <a:pt x="1335462" y="6914"/>
                  </a:moveTo>
                  <a:lnTo>
                    <a:pt x="2568236" y="385024"/>
                  </a:lnTo>
                  <a:cubicBezTo>
                    <a:pt x="2574450" y="386930"/>
                    <a:pt x="2578693" y="392669"/>
                    <a:pt x="2578693" y="399169"/>
                  </a:cubicBezTo>
                  <a:cubicBezTo>
                    <a:pt x="2578693" y="405669"/>
                    <a:pt x="2574450" y="411408"/>
                    <a:pt x="2568236" y="413314"/>
                  </a:cubicBezTo>
                  <a:lnTo>
                    <a:pt x="1335462" y="791424"/>
                  </a:lnTo>
                  <a:cubicBezTo>
                    <a:pt x="1305409" y="800642"/>
                    <a:pt x="1273283" y="800642"/>
                    <a:pt x="1243230" y="791424"/>
                  </a:cubicBezTo>
                  <a:lnTo>
                    <a:pt x="10456" y="413314"/>
                  </a:lnTo>
                  <a:cubicBezTo>
                    <a:pt x="4242" y="411408"/>
                    <a:pt x="0" y="405669"/>
                    <a:pt x="0" y="399169"/>
                  </a:cubicBezTo>
                  <a:cubicBezTo>
                    <a:pt x="0" y="392669"/>
                    <a:pt x="4242" y="386930"/>
                    <a:pt x="10456" y="385024"/>
                  </a:cubicBezTo>
                  <a:lnTo>
                    <a:pt x="1243230" y="6914"/>
                  </a:lnTo>
                  <a:cubicBezTo>
                    <a:pt x="1273283" y="-2304"/>
                    <a:pt x="1305409" y="-2304"/>
                    <a:pt x="1335462" y="6914"/>
                  </a:cubicBezTo>
                  <a:close/>
                </a:path>
              </a:pathLst>
            </a:custGeom>
            <a:solidFill>
              <a:srgbClr val="18368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55471" y="92075"/>
              <a:ext cx="1739071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7F7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Phạm vi dự án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602734" y="5363037"/>
            <a:ext cx="2801574" cy="28015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41207" y="41207"/>
              <a:ext cx="730386" cy="730386"/>
            </a:xfrm>
            <a:custGeom>
              <a:avLst/>
              <a:gdLst/>
              <a:ahLst/>
              <a:cxnLst/>
              <a:rect l="l" t="t" r="r" b="b"/>
              <a:pathLst>
                <a:path w="730386" h="730386">
                  <a:moveTo>
                    <a:pt x="435538" y="29138"/>
                  </a:moveTo>
                  <a:lnTo>
                    <a:pt x="701248" y="294848"/>
                  </a:lnTo>
                  <a:cubicBezTo>
                    <a:pt x="719905" y="313505"/>
                    <a:pt x="730386" y="338808"/>
                    <a:pt x="730386" y="365193"/>
                  </a:cubicBezTo>
                  <a:cubicBezTo>
                    <a:pt x="730386" y="391578"/>
                    <a:pt x="719905" y="416881"/>
                    <a:pt x="701248" y="435538"/>
                  </a:cubicBezTo>
                  <a:lnTo>
                    <a:pt x="435538" y="701248"/>
                  </a:lnTo>
                  <a:cubicBezTo>
                    <a:pt x="416881" y="719905"/>
                    <a:pt x="391578" y="730386"/>
                    <a:pt x="365193" y="730386"/>
                  </a:cubicBezTo>
                  <a:cubicBezTo>
                    <a:pt x="338808" y="730386"/>
                    <a:pt x="313505" y="719905"/>
                    <a:pt x="294848" y="701248"/>
                  </a:cubicBezTo>
                  <a:lnTo>
                    <a:pt x="29138" y="435538"/>
                  </a:lnTo>
                  <a:cubicBezTo>
                    <a:pt x="10481" y="416881"/>
                    <a:pt x="0" y="391578"/>
                    <a:pt x="0" y="365193"/>
                  </a:cubicBezTo>
                  <a:cubicBezTo>
                    <a:pt x="0" y="338808"/>
                    <a:pt x="10481" y="313505"/>
                    <a:pt x="29138" y="294848"/>
                  </a:cubicBezTo>
                  <a:lnTo>
                    <a:pt x="294848" y="29138"/>
                  </a:lnTo>
                  <a:cubicBezTo>
                    <a:pt x="313505" y="10481"/>
                    <a:pt x="338808" y="0"/>
                    <a:pt x="365193" y="0"/>
                  </a:cubicBezTo>
                  <a:cubicBezTo>
                    <a:pt x="391578" y="0"/>
                    <a:pt x="416881" y="10481"/>
                    <a:pt x="435538" y="29138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7726386" y="-6769927"/>
            <a:ext cx="18406087" cy="9328392"/>
            <a:chOff x="0" y="0"/>
            <a:chExt cx="1525851" cy="773317"/>
          </a:xfrm>
        </p:grpSpPr>
        <p:sp>
          <p:nvSpPr>
            <p:cNvPr id="18" name="Freeform 18"/>
            <p:cNvSpPr/>
            <p:nvPr/>
          </p:nvSpPr>
          <p:spPr>
            <a:xfrm>
              <a:off x="20067" y="0"/>
              <a:ext cx="1485717" cy="758893"/>
            </a:xfrm>
            <a:custGeom>
              <a:avLst/>
              <a:gdLst/>
              <a:ahLst/>
              <a:cxnLst/>
              <a:rect l="l" t="t" r="r" b="b"/>
              <a:pathLst>
                <a:path w="1485717" h="758893">
                  <a:moveTo>
                    <a:pt x="767081" y="748764"/>
                  </a:moveTo>
                  <a:lnTo>
                    <a:pt x="1481561" y="24553"/>
                  </a:lnTo>
                  <a:cubicBezTo>
                    <a:pt x="1485645" y="20413"/>
                    <a:pt x="1486844" y="14224"/>
                    <a:pt x="1484600" y="8859"/>
                  </a:cubicBezTo>
                  <a:cubicBezTo>
                    <a:pt x="1482356" y="3493"/>
                    <a:pt x="1477109" y="0"/>
                    <a:pt x="1471293" y="0"/>
                  </a:cubicBezTo>
                  <a:lnTo>
                    <a:pt x="14424" y="0"/>
                  </a:lnTo>
                  <a:cubicBezTo>
                    <a:pt x="8608" y="0"/>
                    <a:pt x="3361" y="3493"/>
                    <a:pt x="1117" y="8859"/>
                  </a:cubicBezTo>
                  <a:cubicBezTo>
                    <a:pt x="-1127" y="14224"/>
                    <a:pt x="71" y="20413"/>
                    <a:pt x="4156" y="24553"/>
                  </a:cubicBezTo>
                  <a:lnTo>
                    <a:pt x="718635" y="748764"/>
                  </a:lnTo>
                  <a:cubicBezTo>
                    <a:pt x="725029" y="755245"/>
                    <a:pt x="733754" y="758893"/>
                    <a:pt x="742858" y="758893"/>
                  </a:cubicBezTo>
                  <a:cubicBezTo>
                    <a:pt x="751963" y="758893"/>
                    <a:pt x="760687" y="755245"/>
                    <a:pt x="767081" y="748764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38414" y="17137"/>
              <a:ext cx="104902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76658" y="2268661"/>
            <a:ext cx="1701593" cy="1636623"/>
          </a:xfrm>
          <a:custGeom>
            <a:avLst/>
            <a:gdLst/>
            <a:ahLst/>
            <a:cxnLst/>
            <a:rect l="l" t="t" r="r" b="b"/>
            <a:pathLst>
              <a:path w="1701593" h="1636623">
                <a:moveTo>
                  <a:pt x="0" y="0"/>
                </a:moveTo>
                <a:lnTo>
                  <a:pt x="1701592" y="0"/>
                </a:lnTo>
                <a:lnTo>
                  <a:pt x="1701592" y="1636623"/>
                </a:lnTo>
                <a:lnTo>
                  <a:pt x="0" y="1636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5654664" y="5470166"/>
            <a:ext cx="1560333" cy="1293658"/>
          </a:xfrm>
          <a:custGeom>
            <a:avLst/>
            <a:gdLst/>
            <a:ahLst/>
            <a:cxnLst/>
            <a:rect l="l" t="t" r="r" b="b"/>
            <a:pathLst>
              <a:path w="1560333" h="1293658">
                <a:moveTo>
                  <a:pt x="0" y="0"/>
                </a:moveTo>
                <a:lnTo>
                  <a:pt x="1560333" y="0"/>
                </a:lnTo>
                <a:lnTo>
                  <a:pt x="1560333" y="1293658"/>
                </a:lnTo>
                <a:lnTo>
                  <a:pt x="0" y="1293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883173" y="4039545"/>
            <a:ext cx="5302836" cy="544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hệ thống xếp thời khóa biểu tự động dựa trên dữ liệu môn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Gợi ý lịch tối ưu theo tiêu chí: không trùng giờ, ít ngày học, phù hợp năng lực.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Tạo trải nghiệm tiện lợi cho sinh viên với giao diện trực quan, tra cứu nhanh.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Giảm thời gian lập lịch cho bộ phận quản lý.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964091" y="4039545"/>
            <a:ext cx="5302836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Dữ liệu môn – lớp – phòng – ca học.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Thuật toán tối ưu TKB theo nhiều tiêu chí.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Giao diện web cho sinh viên.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Xuất lịch học cuối cùng.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729654" y="354135"/>
            <a:ext cx="11999214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MỤC TIÊU &amp;</a:t>
            </a:r>
          </a:p>
          <a:p>
            <a:pPr algn="ctr">
              <a:lnSpc>
                <a:spcPts val="7200"/>
              </a:lnSpc>
            </a:pPr>
            <a:r>
              <a:rPr lang="en-US" sz="80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PHẠM VI DỰ ÁN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3" name="Freeform 3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735434"/>
            <a:ext cx="6667755" cy="666167"/>
            <a:chOff x="0" y="0"/>
            <a:chExt cx="8890340" cy="888223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37700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3770051" h="5372100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766888" y="193287"/>
              <a:ext cx="7356564" cy="51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spc="7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Mô tả sản phẩm chính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6500401"/>
            <a:ext cx="6667755" cy="666167"/>
            <a:chOff x="0" y="0"/>
            <a:chExt cx="8890340" cy="888223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0"/>
              <a:ext cx="8890340" cy="888223"/>
              <a:chOff x="0" y="0"/>
              <a:chExt cx="53770050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7700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3770051" h="5372100">
                    <a:moveTo>
                      <a:pt x="5221938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2219380" y="5372100"/>
                    </a:lnTo>
                    <a:lnTo>
                      <a:pt x="53770051" y="2686050"/>
                    </a:lnTo>
                    <a:lnTo>
                      <a:pt x="52219380" y="0"/>
                    </a:lnTo>
                    <a:close/>
                  </a:path>
                </a:pathLst>
              </a:custGeom>
              <a:solidFill>
                <a:srgbClr val="18368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66888" y="174237"/>
              <a:ext cx="7356564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Tiêu chí đánh giá sản phẩm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172893" y="2937322"/>
            <a:ext cx="9556757" cy="6048516"/>
            <a:chOff x="0" y="0"/>
            <a:chExt cx="2517006" cy="15930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17006" cy="1593025"/>
            </a:xfrm>
            <a:custGeom>
              <a:avLst/>
              <a:gdLst/>
              <a:ahLst/>
              <a:cxnLst/>
              <a:rect l="l" t="t" r="r" b="b"/>
              <a:pathLst>
                <a:path w="2517006" h="1593025">
                  <a:moveTo>
                    <a:pt x="32404" y="0"/>
                  </a:moveTo>
                  <a:lnTo>
                    <a:pt x="2484602" y="0"/>
                  </a:lnTo>
                  <a:cubicBezTo>
                    <a:pt x="2493196" y="0"/>
                    <a:pt x="2501438" y="3414"/>
                    <a:pt x="2507515" y="9491"/>
                  </a:cubicBezTo>
                  <a:cubicBezTo>
                    <a:pt x="2513592" y="15568"/>
                    <a:pt x="2517006" y="23810"/>
                    <a:pt x="2517006" y="32404"/>
                  </a:cubicBezTo>
                  <a:lnTo>
                    <a:pt x="2517006" y="1560621"/>
                  </a:lnTo>
                  <a:cubicBezTo>
                    <a:pt x="2517006" y="1569215"/>
                    <a:pt x="2513592" y="1577457"/>
                    <a:pt x="2507515" y="1583534"/>
                  </a:cubicBezTo>
                  <a:cubicBezTo>
                    <a:pt x="2501438" y="1589611"/>
                    <a:pt x="2493196" y="1593025"/>
                    <a:pt x="2484602" y="1593025"/>
                  </a:cubicBezTo>
                  <a:lnTo>
                    <a:pt x="32404" y="1593025"/>
                  </a:lnTo>
                  <a:cubicBezTo>
                    <a:pt x="23810" y="1593025"/>
                    <a:pt x="15568" y="1589611"/>
                    <a:pt x="9491" y="1583534"/>
                  </a:cubicBezTo>
                  <a:cubicBezTo>
                    <a:pt x="3414" y="1577457"/>
                    <a:pt x="0" y="1569215"/>
                    <a:pt x="0" y="1560621"/>
                  </a:cubicBezTo>
                  <a:lnTo>
                    <a:pt x="0" y="32404"/>
                  </a:lnTo>
                  <a:cubicBezTo>
                    <a:pt x="0" y="23810"/>
                    <a:pt x="3414" y="15568"/>
                    <a:pt x="9491" y="9491"/>
                  </a:cubicBezTo>
                  <a:cubicBezTo>
                    <a:pt x="15568" y="3414"/>
                    <a:pt x="23810" y="0"/>
                    <a:pt x="324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17006" cy="163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304087" y="3068517"/>
            <a:ext cx="9245389" cy="5743698"/>
          </a:xfrm>
          <a:custGeom>
            <a:avLst/>
            <a:gdLst/>
            <a:ahLst/>
            <a:cxnLst/>
            <a:rect l="l" t="t" r="r" b="b"/>
            <a:pathLst>
              <a:path w="9245389" h="5743698">
                <a:moveTo>
                  <a:pt x="0" y="0"/>
                </a:moveTo>
                <a:lnTo>
                  <a:pt x="9245389" y="0"/>
                </a:lnTo>
                <a:lnTo>
                  <a:pt x="9245389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20872" y="3620676"/>
            <a:ext cx="5826011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Hệ thống quản lý sinh viên xếp thời khóa biểu tự động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Khi chọn môn → hệ thống tự tạo lịch tối ưu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Hoạt động ổn định trên web và thiết bị di động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29654" y="354135"/>
            <a:ext cx="1199921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SẢN PHẨM ĐẦU 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8952" y="7385643"/>
            <a:ext cx="5826011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Không trùng lịch.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Thời gian xử lý nhanh.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Lịch tối ưu theo mục tiêu sinh viên.</a:t>
            </a:r>
          </a:p>
          <a:p>
            <a:pPr algn="just">
              <a:lnSpc>
                <a:spcPts val="3500"/>
              </a:lnSpc>
            </a:pPr>
            <a:r>
              <a:rPr lang="en-US" sz="2500" spc="1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- Giao diện dễ dùng.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4" name="Freeform 4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1035888" y="9970207"/>
            <a:ext cx="21518857" cy="1361250"/>
            <a:chOff x="0" y="0"/>
            <a:chExt cx="5667518" cy="3585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67518" cy="358519"/>
            </a:xfrm>
            <a:custGeom>
              <a:avLst/>
              <a:gdLst/>
              <a:ahLst/>
              <a:cxnLst/>
              <a:rect l="l" t="t" r="r" b="b"/>
              <a:pathLst>
                <a:path w="5667518" h="358519">
                  <a:moveTo>
                    <a:pt x="0" y="0"/>
                  </a:moveTo>
                  <a:lnTo>
                    <a:pt x="5667518" y="0"/>
                  </a:lnTo>
                  <a:lnTo>
                    <a:pt x="5667518" y="358519"/>
                  </a:lnTo>
                  <a:lnTo>
                    <a:pt x="0" y="358519"/>
                  </a:ln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667518" cy="39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96941" y="3287521"/>
            <a:ext cx="9462359" cy="5970779"/>
            <a:chOff x="0" y="0"/>
            <a:chExt cx="2492144" cy="15725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2144" cy="1572551"/>
            </a:xfrm>
            <a:custGeom>
              <a:avLst/>
              <a:gdLst/>
              <a:ahLst/>
              <a:cxnLst/>
              <a:rect l="l" t="t" r="r" b="b"/>
              <a:pathLst>
                <a:path w="2492144" h="1572551">
                  <a:moveTo>
                    <a:pt x="32727" y="0"/>
                  </a:moveTo>
                  <a:lnTo>
                    <a:pt x="2459417" y="0"/>
                  </a:lnTo>
                  <a:cubicBezTo>
                    <a:pt x="2477492" y="0"/>
                    <a:pt x="2492144" y="14652"/>
                    <a:pt x="2492144" y="32727"/>
                  </a:cubicBezTo>
                  <a:lnTo>
                    <a:pt x="2492144" y="1539824"/>
                  </a:lnTo>
                  <a:cubicBezTo>
                    <a:pt x="2492144" y="1548503"/>
                    <a:pt x="2488696" y="1556828"/>
                    <a:pt x="2482558" y="1562965"/>
                  </a:cubicBezTo>
                  <a:cubicBezTo>
                    <a:pt x="2476421" y="1569103"/>
                    <a:pt x="2468097" y="1572551"/>
                    <a:pt x="2459417" y="1572551"/>
                  </a:cubicBezTo>
                  <a:lnTo>
                    <a:pt x="32727" y="1572551"/>
                  </a:lnTo>
                  <a:cubicBezTo>
                    <a:pt x="24047" y="1572551"/>
                    <a:pt x="15723" y="1569103"/>
                    <a:pt x="9586" y="1562965"/>
                  </a:cubicBezTo>
                  <a:cubicBezTo>
                    <a:pt x="3448" y="1556828"/>
                    <a:pt x="0" y="1548503"/>
                    <a:pt x="0" y="1539824"/>
                  </a:cubicBezTo>
                  <a:lnTo>
                    <a:pt x="0" y="32727"/>
                  </a:lnTo>
                  <a:cubicBezTo>
                    <a:pt x="0" y="24047"/>
                    <a:pt x="3448" y="15723"/>
                    <a:pt x="9586" y="9586"/>
                  </a:cubicBezTo>
                  <a:cubicBezTo>
                    <a:pt x="15723" y="3448"/>
                    <a:pt x="24047" y="0"/>
                    <a:pt x="327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2144" cy="161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920260" y="3398757"/>
            <a:ext cx="9215722" cy="5748307"/>
          </a:xfrm>
          <a:custGeom>
            <a:avLst/>
            <a:gdLst/>
            <a:ahLst/>
            <a:cxnLst/>
            <a:rect l="l" t="t" r="r" b="b"/>
            <a:pathLst>
              <a:path w="9215722" h="5748307">
                <a:moveTo>
                  <a:pt x="0" y="0"/>
                </a:moveTo>
                <a:lnTo>
                  <a:pt x="9215721" y="0"/>
                </a:lnTo>
                <a:lnTo>
                  <a:pt x="9215721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315659" y="5727799"/>
            <a:ext cx="2827990" cy="4114800"/>
          </a:xfrm>
          <a:custGeom>
            <a:avLst/>
            <a:gdLst/>
            <a:ahLst/>
            <a:cxnLst/>
            <a:rect l="l" t="t" r="r" b="b"/>
            <a:pathLst>
              <a:path w="2827990" h="4114800">
                <a:moveTo>
                  <a:pt x="0" y="0"/>
                </a:moveTo>
                <a:lnTo>
                  <a:pt x="2827990" y="0"/>
                </a:lnTo>
                <a:lnTo>
                  <a:pt x="2827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0083" y="3239896"/>
            <a:ext cx="6979141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Màu chủ đạo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Xanh dương (tin cậy), vàng (điểm nhấn), trắng (tối giản).</a:t>
            </a:r>
          </a:p>
          <a:p>
            <a:pPr algn="just">
              <a:lnSpc>
                <a:spcPts val="3779"/>
              </a:lnSpc>
            </a:pPr>
            <a:r>
              <a:rPr lang="en-US" sz="2700" b="1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Kiểu chữ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Font dễ đọc, thân thiện với sinh viên.</a:t>
            </a:r>
          </a:p>
          <a:p>
            <a:pPr algn="just">
              <a:lnSpc>
                <a:spcPts val="3779"/>
              </a:lnSpc>
            </a:pPr>
            <a:r>
              <a:rPr lang="en-US" sz="2700" b="1" spc="13">
                <a:solidFill>
                  <a:srgbClr val="183685"/>
                </a:solidFill>
                <a:latin typeface="Muli Bold"/>
                <a:ea typeface="Muli Bold"/>
                <a:cs typeface="Muli Bold"/>
                <a:sym typeface="Muli Bold"/>
              </a:rPr>
              <a:t>Phong cách</a:t>
            </a:r>
            <a:r>
              <a:rPr lang="en-US" sz="2700" spc="13">
                <a:solidFill>
                  <a:srgbClr val="000000"/>
                </a:solidFill>
                <a:latin typeface="Muli Light"/>
                <a:ea typeface="Muli Light"/>
                <a:cs typeface="Muli Light"/>
                <a:sym typeface="Muli Light"/>
              </a:rPr>
              <a:t>: Hiện đại – trực quan – tối giản.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86754" y="638175"/>
            <a:ext cx="1455834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ĐỘ NHẬN DIỆN THƯƠNG HIỆU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4" name="Freeform 4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49983" y="2468425"/>
            <a:ext cx="17732204" cy="7159377"/>
          </a:xfrm>
          <a:custGeom>
            <a:avLst/>
            <a:gdLst/>
            <a:ahLst/>
            <a:cxnLst/>
            <a:rect l="l" t="t" r="r" b="b"/>
            <a:pathLst>
              <a:path w="17732204" h="7159377">
                <a:moveTo>
                  <a:pt x="0" y="0"/>
                </a:moveTo>
                <a:lnTo>
                  <a:pt x="17732204" y="0"/>
                </a:lnTo>
                <a:lnTo>
                  <a:pt x="17732204" y="7159378"/>
                </a:lnTo>
                <a:lnTo>
                  <a:pt x="0" y="7159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29654" y="354135"/>
            <a:ext cx="1455834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BIỂU ĐỒ WBS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83308" y="2468425"/>
            <a:ext cx="17876374" cy="7096481"/>
            <a:chOff x="0" y="0"/>
            <a:chExt cx="4708181" cy="18690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08181" cy="1869032"/>
            </a:xfrm>
            <a:custGeom>
              <a:avLst/>
              <a:gdLst/>
              <a:ahLst/>
              <a:cxnLst/>
              <a:rect l="l" t="t" r="r" b="b"/>
              <a:pathLst>
                <a:path w="4708181" h="1869032">
                  <a:moveTo>
                    <a:pt x="17323" y="0"/>
                  </a:moveTo>
                  <a:lnTo>
                    <a:pt x="4690857" y="0"/>
                  </a:lnTo>
                  <a:cubicBezTo>
                    <a:pt x="4695452" y="0"/>
                    <a:pt x="4699858" y="1825"/>
                    <a:pt x="4703107" y="5074"/>
                  </a:cubicBezTo>
                  <a:cubicBezTo>
                    <a:pt x="4706356" y="8323"/>
                    <a:pt x="4708181" y="12729"/>
                    <a:pt x="4708181" y="17323"/>
                  </a:cubicBezTo>
                  <a:lnTo>
                    <a:pt x="4708181" y="1851709"/>
                  </a:lnTo>
                  <a:cubicBezTo>
                    <a:pt x="4708181" y="1856303"/>
                    <a:pt x="4706356" y="1860709"/>
                    <a:pt x="4703107" y="1863958"/>
                  </a:cubicBezTo>
                  <a:cubicBezTo>
                    <a:pt x="4699858" y="1867207"/>
                    <a:pt x="4695452" y="1869032"/>
                    <a:pt x="4690857" y="1869032"/>
                  </a:cubicBezTo>
                  <a:lnTo>
                    <a:pt x="17323" y="1869032"/>
                  </a:lnTo>
                  <a:cubicBezTo>
                    <a:pt x="7756" y="1869032"/>
                    <a:pt x="0" y="1861276"/>
                    <a:pt x="0" y="1851709"/>
                  </a:cubicBezTo>
                  <a:lnTo>
                    <a:pt x="0" y="17323"/>
                  </a:lnTo>
                  <a:cubicBezTo>
                    <a:pt x="0" y="12729"/>
                    <a:pt x="1825" y="8323"/>
                    <a:pt x="5074" y="5074"/>
                  </a:cubicBezTo>
                  <a:cubicBezTo>
                    <a:pt x="8323" y="1825"/>
                    <a:pt x="12729" y="0"/>
                    <a:pt x="17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08181" cy="1907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13835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7951486" y="-6859967"/>
            <a:ext cx="18788758" cy="9328392"/>
            <a:chOff x="0" y="0"/>
            <a:chExt cx="1557574" cy="773317"/>
          </a:xfrm>
        </p:grpSpPr>
        <p:sp>
          <p:nvSpPr>
            <p:cNvPr id="4" name="Freeform 4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1E1E1E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7871" y="2313186"/>
            <a:ext cx="18160129" cy="5799372"/>
            <a:chOff x="0" y="0"/>
            <a:chExt cx="4782915" cy="15274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82915" cy="1527407"/>
            </a:xfrm>
            <a:custGeom>
              <a:avLst/>
              <a:gdLst/>
              <a:ahLst/>
              <a:cxnLst/>
              <a:rect l="l" t="t" r="r" b="b"/>
              <a:pathLst>
                <a:path w="4782915" h="1527407">
                  <a:moveTo>
                    <a:pt x="17053" y="0"/>
                  </a:moveTo>
                  <a:lnTo>
                    <a:pt x="4765862" y="0"/>
                  </a:lnTo>
                  <a:cubicBezTo>
                    <a:pt x="4770385" y="0"/>
                    <a:pt x="4774722" y="1797"/>
                    <a:pt x="4777920" y="4995"/>
                  </a:cubicBezTo>
                  <a:cubicBezTo>
                    <a:pt x="4781118" y="8193"/>
                    <a:pt x="4782915" y="12530"/>
                    <a:pt x="4782915" y="17053"/>
                  </a:cubicBezTo>
                  <a:lnTo>
                    <a:pt x="4782915" y="1510354"/>
                  </a:lnTo>
                  <a:cubicBezTo>
                    <a:pt x="4782915" y="1514877"/>
                    <a:pt x="4781118" y="1519214"/>
                    <a:pt x="4777920" y="1522412"/>
                  </a:cubicBezTo>
                  <a:cubicBezTo>
                    <a:pt x="4774722" y="1525610"/>
                    <a:pt x="4770385" y="1527407"/>
                    <a:pt x="4765862" y="1527407"/>
                  </a:cubicBezTo>
                  <a:lnTo>
                    <a:pt x="17053" y="1527407"/>
                  </a:lnTo>
                  <a:cubicBezTo>
                    <a:pt x="12530" y="1527407"/>
                    <a:pt x="8193" y="1525610"/>
                    <a:pt x="4995" y="1522412"/>
                  </a:cubicBezTo>
                  <a:cubicBezTo>
                    <a:pt x="1797" y="1519214"/>
                    <a:pt x="0" y="1514877"/>
                    <a:pt x="0" y="1510354"/>
                  </a:cubicBezTo>
                  <a:lnTo>
                    <a:pt x="0" y="17053"/>
                  </a:lnTo>
                  <a:cubicBezTo>
                    <a:pt x="0" y="12530"/>
                    <a:pt x="1797" y="8193"/>
                    <a:pt x="4995" y="4995"/>
                  </a:cubicBezTo>
                  <a:cubicBezTo>
                    <a:pt x="8193" y="1797"/>
                    <a:pt x="12530" y="0"/>
                    <a:pt x="17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18368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782915" cy="1565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4435" y="2468425"/>
            <a:ext cx="17802820" cy="5474367"/>
          </a:xfrm>
          <a:custGeom>
            <a:avLst/>
            <a:gdLst/>
            <a:ahLst/>
            <a:cxnLst/>
            <a:rect l="l" t="t" r="r" b="b"/>
            <a:pathLst>
              <a:path w="17802820" h="5474367">
                <a:moveTo>
                  <a:pt x="0" y="0"/>
                </a:moveTo>
                <a:lnTo>
                  <a:pt x="17802819" y="0"/>
                </a:lnTo>
                <a:lnTo>
                  <a:pt x="17802819" y="5474367"/>
                </a:lnTo>
                <a:lnTo>
                  <a:pt x="0" y="5474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29654" y="354135"/>
            <a:ext cx="1455834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BIỂU ĐỒ GANTT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476" y="-335281"/>
            <a:ext cx="1671374" cy="167137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47967" y="47967"/>
              <a:ext cx="716867" cy="716867"/>
            </a:xfrm>
            <a:custGeom>
              <a:avLst/>
              <a:gdLst/>
              <a:ahLst/>
              <a:cxnLst/>
              <a:rect l="l" t="t" r="r" b="b"/>
              <a:pathLst>
                <a:path w="716867" h="716867">
                  <a:moveTo>
                    <a:pt x="440317" y="33917"/>
                  </a:moveTo>
                  <a:lnTo>
                    <a:pt x="682949" y="276549"/>
                  </a:lnTo>
                  <a:cubicBezTo>
                    <a:pt x="728172" y="321772"/>
                    <a:pt x="728172" y="395094"/>
                    <a:pt x="682949" y="440317"/>
                  </a:cubicBezTo>
                  <a:lnTo>
                    <a:pt x="440317" y="682949"/>
                  </a:lnTo>
                  <a:cubicBezTo>
                    <a:pt x="395094" y="728172"/>
                    <a:pt x="321772" y="728172"/>
                    <a:pt x="276549" y="682949"/>
                  </a:cubicBezTo>
                  <a:lnTo>
                    <a:pt x="33917" y="440317"/>
                  </a:lnTo>
                  <a:cubicBezTo>
                    <a:pt x="-11306" y="395094"/>
                    <a:pt x="-11306" y="321772"/>
                    <a:pt x="33917" y="276549"/>
                  </a:cubicBezTo>
                  <a:lnTo>
                    <a:pt x="276549" y="33917"/>
                  </a:lnTo>
                  <a:cubicBezTo>
                    <a:pt x="321772" y="-11306"/>
                    <a:pt x="395094" y="-11306"/>
                    <a:pt x="440317" y="33917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85211" y="2685411"/>
            <a:ext cx="4444828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trực tiếp: nhân sự (Dev, Tester, PM), hạ tầng – máy chủ, phần mềm → tăng khi rút ngắn tiến độ.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Chi phí gián tiếp: quản lý dự án, thiết bị dùng chung → giảm khi thời gian thực hiện ngắn.</a:t>
            </a:r>
          </a:p>
        </p:txBody>
      </p:sp>
      <p:sp>
        <p:nvSpPr>
          <p:cNvPr id="6" name="AutoShape 6"/>
          <p:cNvSpPr/>
          <p:nvPr/>
        </p:nvSpPr>
        <p:spPr>
          <a:xfrm>
            <a:off x="962253" y="2633020"/>
            <a:ext cx="3675139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5375842" y="5531029"/>
            <a:ext cx="7454541" cy="74545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28392" y="28392"/>
              <a:ext cx="756016" cy="756016"/>
            </a:xfrm>
            <a:custGeom>
              <a:avLst/>
              <a:gdLst/>
              <a:ahLst/>
              <a:cxnLst/>
              <a:rect l="l" t="t" r="r" b="b"/>
              <a:pathLst>
                <a:path w="756016" h="756016">
                  <a:moveTo>
                    <a:pt x="426476" y="20076"/>
                  </a:moveTo>
                  <a:lnTo>
                    <a:pt x="735940" y="329540"/>
                  </a:lnTo>
                  <a:cubicBezTo>
                    <a:pt x="762708" y="356308"/>
                    <a:pt x="762708" y="399708"/>
                    <a:pt x="735940" y="426476"/>
                  </a:cubicBezTo>
                  <a:lnTo>
                    <a:pt x="426476" y="735940"/>
                  </a:lnTo>
                  <a:cubicBezTo>
                    <a:pt x="399708" y="762708"/>
                    <a:pt x="356308" y="762708"/>
                    <a:pt x="329540" y="735940"/>
                  </a:cubicBezTo>
                  <a:lnTo>
                    <a:pt x="20076" y="426476"/>
                  </a:lnTo>
                  <a:cubicBezTo>
                    <a:pt x="-6692" y="399708"/>
                    <a:pt x="-6692" y="356308"/>
                    <a:pt x="20076" y="329540"/>
                  </a:cubicBezTo>
                  <a:lnTo>
                    <a:pt x="329540" y="20076"/>
                  </a:lnTo>
                  <a:cubicBezTo>
                    <a:pt x="356308" y="-6692"/>
                    <a:pt x="399708" y="-6692"/>
                    <a:pt x="426476" y="20076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6719392" y="2633020"/>
            <a:ext cx="3675139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2670540" y="2633020"/>
            <a:ext cx="3675139" cy="0"/>
          </a:xfrm>
          <a:prstGeom prst="line">
            <a:avLst/>
          </a:prstGeom>
          <a:ln w="66675" cap="rnd">
            <a:solidFill>
              <a:srgbClr val="51B2B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16749" y="5688326"/>
            <a:ext cx="6588554" cy="4935056"/>
          </a:xfrm>
          <a:custGeom>
            <a:avLst/>
            <a:gdLst/>
            <a:ahLst/>
            <a:cxnLst/>
            <a:rect l="l" t="t" r="r" b="b"/>
            <a:pathLst>
              <a:path w="6588554" h="4935056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85211" y="1858952"/>
            <a:ext cx="448965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DỰ TRÙ NGÂN SÁCH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29654" y="354135"/>
            <a:ext cx="11999214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KẾ HOẠCH CHI PHÍ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42350" y="2685411"/>
            <a:ext cx="4444828" cy="59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Nhân sự: phân tích, lập trình, thiết kế, QA, quản lý.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Hạ tầng: server, cloud, bảo mật.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Công cụ: phần mềm hỗ trợ.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Quản lý: điều hành, họp, báo cáo.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Dự phòng: rủi ro kỹ thuật &amp; thay đổi yêu cầu.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512329" y="1858952"/>
            <a:ext cx="570486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CÁC HẠNG MỤC CHI CHÍNH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93498" y="2685411"/>
            <a:ext cx="4444828" cy="494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Bình thường: thời gian dài – chi phí trực tiếp thấp – gián tiếp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Đẩy nhanh: thời gian ngắn – chi phí trực tiếp tăng – tổng chi phí cao.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- Tối ưu (cực tiểu): rút ngắn có chọn lọc → tổng chi phí thấp nhất.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93498" y="1858952"/>
            <a:ext cx="448965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183685"/>
                </a:solidFill>
                <a:latin typeface="Extenda 80 Peta"/>
                <a:ea typeface="Extenda 80 Peta"/>
                <a:cs typeface="Extenda 80 Peta"/>
                <a:sym typeface="Extenda 80 Peta"/>
              </a:rPr>
              <a:t>PHƯƠNG ÁN CHI PHÍ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8324219" y="-7226553"/>
            <a:ext cx="18788758" cy="9328392"/>
            <a:chOff x="0" y="0"/>
            <a:chExt cx="1557574" cy="773317"/>
          </a:xfrm>
        </p:grpSpPr>
        <p:sp>
          <p:nvSpPr>
            <p:cNvPr id="20" name="Freeform 20"/>
            <p:cNvSpPr/>
            <p:nvPr/>
          </p:nvSpPr>
          <p:spPr>
            <a:xfrm>
              <a:off x="19862" y="0"/>
              <a:ext cx="1517850" cy="759391"/>
            </a:xfrm>
            <a:custGeom>
              <a:avLst/>
              <a:gdLst/>
              <a:ahLst/>
              <a:cxnLst/>
              <a:rect l="l" t="t" r="r" b="b"/>
              <a:pathLst>
                <a:path w="1517850" h="759391">
                  <a:moveTo>
                    <a:pt x="782901" y="749509"/>
                  </a:moveTo>
                  <a:lnTo>
                    <a:pt x="1513736" y="23807"/>
                  </a:lnTo>
                  <a:cubicBezTo>
                    <a:pt x="1517739" y="19832"/>
                    <a:pt x="1518948" y="13835"/>
                    <a:pt x="1516799" y="8619"/>
                  </a:cubicBezTo>
                  <a:cubicBezTo>
                    <a:pt x="1514649" y="3404"/>
                    <a:pt x="1509565" y="0"/>
                    <a:pt x="1503924" y="0"/>
                  </a:cubicBezTo>
                  <a:lnTo>
                    <a:pt x="13926" y="0"/>
                  </a:lnTo>
                  <a:cubicBezTo>
                    <a:pt x="8285" y="0"/>
                    <a:pt x="3201" y="3404"/>
                    <a:pt x="1051" y="8619"/>
                  </a:cubicBezTo>
                  <a:cubicBezTo>
                    <a:pt x="-1099" y="13835"/>
                    <a:pt x="111" y="19832"/>
                    <a:pt x="4114" y="23807"/>
                  </a:cubicBezTo>
                  <a:lnTo>
                    <a:pt x="734949" y="749509"/>
                  </a:lnTo>
                  <a:cubicBezTo>
                    <a:pt x="748218" y="762685"/>
                    <a:pt x="769632" y="762685"/>
                    <a:pt x="782901" y="749509"/>
                  </a:cubicBezTo>
                  <a:close/>
                </a:path>
              </a:pathLst>
            </a:custGeom>
            <a:solidFill>
              <a:srgbClr val="51B2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43371" y="17137"/>
              <a:ext cx="1070832" cy="39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70160" y="721307"/>
            <a:ext cx="745465" cy="614786"/>
          </a:xfrm>
          <a:custGeom>
            <a:avLst/>
            <a:gdLst/>
            <a:ahLst/>
            <a:cxnLst/>
            <a:rect l="l" t="t" r="r" b="b"/>
            <a:pathLst>
              <a:path w="745465" h="614786">
                <a:moveTo>
                  <a:pt x="0" y="0"/>
                </a:moveTo>
                <a:lnTo>
                  <a:pt x="745465" y="0"/>
                </a:lnTo>
                <a:lnTo>
                  <a:pt x="745465" y="614786"/>
                </a:lnTo>
                <a:lnTo>
                  <a:pt x="0" y="614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2043</Words>
  <Application>Microsoft Office PowerPoint</Application>
  <PresentationFormat>Custom</PresentationFormat>
  <Paragraphs>188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Open Sauce</vt:lpstr>
      <vt:lpstr>Arial</vt:lpstr>
      <vt:lpstr>Extenda 80 Peta</vt:lpstr>
      <vt:lpstr>Asap Semi-Bold</vt:lpstr>
      <vt:lpstr>Open Sauce Bold</vt:lpstr>
      <vt:lpstr>Asap</vt:lpstr>
      <vt:lpstr>Muli Bold</vt:lpstr>
      <vt:lpstr>Calibri</vt:lpstr>
      <vt:lpstr>Muli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QuanLyDuAn</dc:title>
  <cp:lastModifiedBy>nguyen hoang</cp:lastModifiedBy>
  <cp:revision>2</cp:revision>
  <dcterms:created xsi:type="dcterms:W3CDTF">2006-08-16T00:00:00Z</dcterms:created>
  <dcterms:modified xsi:type="dcterms:W3CDTF">2025-12-09T12:44:27Z</dcterms:modified>
  <dc:identifier>DAG61V0jabc</dc:identifier>
</cp:coreProperties>
</file>